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61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6" r:id="rId16"/>
    <p:sldId id="277" r:id="rId17"/>
    <p:sldId id="278" r:id="rId18"/>
    <p:sldId id="279" r:id="rId19"/>
    <p:sldId id="275" r:id="rId20"/>
    <p:sldId id="262" r:id="rId21"/>
    <p:sldId id="280" r:id="rId22"/>
    <p:sldId id="26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8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206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5A732-6788-09F3-65B4-6A7FE4BB1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857" y="4030913"/>
            <a:ext cx="7766936" cy="2233861"/>
          </a:xfrm>
        </p:spPr>
        <p:txBody>
          <a:bodyPr/>
          <a:lstStyle/>
          <a:p>
            <a:pPr algn="ctr"/>
            <a:r>
              <a:rPr lang="nl-BE" sz="6600" dirty="0"/>
              <a:t>Onze wijken,</a:t>
            </a:r>
            <a:br>
              <a:rPr lang="nl-BE" sz="6600" dirty="0"/>
            </a:br>
            <a:r>
              <a:rPr lang="nl-BE" sz="6600" dirty="0"/>
              <a:t>vroeger en nu.</a:t>
            </a:r>
          </a:p>
        </p:txBody>
      </p:sp>
      <p:pic>
        <p:nvPicPr>
          <p:cNvPr id="5" name="Afbeelding 4" descr="Afbeelding met tekening, Graphics, clipart, grafische vormgeving&#10;&#10;Door AI gegenereerde inhoud is mogelijk onjuist.">
            <a:extLst>
              <a:ext uri="{FF2B5EF4-FFF2-40B4-BE49-F238E27FC236}">
                <a16:creationId xmlns:a16="http://schemas.microsoft.com/office/drawing/2014/main" id="{0C935023-A01C-A2D6-C725-C2A9E272A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36" y="152619"/>
            <a:ext cx="4317245" cy="362466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48611B3-D25E-02E1-D01C-2835443726BE}"/>
              </a:ext>
            </a:extLst>
          </p:cNvPr>
          <p:cNvSpPr txBox="1"/>
          <p:nvPr/>
        </p:nvSpPr>
        <p:spPr>
          <a:xfrm>
            <a:off x="9650321" y="6264774"/>
            <a:ext cx="230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29 april 2026</a:t>
            </a:r>
          </a:p>
        </p:txBody>
      </p:sp>
      <p:pic>
        <p:nvPicPr>
          <p:cNvPr id="2052" name="Picture 4" descr="Werk in Uitvoering - Rozet - Werk in uitvoering">
            <a:extLst>
              <a:ext uri="{FF2B5EF4-FFF2-40B4-BE49-F238E27FC236}">
                <a16:creationId xmlns:a16="http://schemas.microsoft.com/office/drawing/2014/main" id="{696B303B-C67E-1E36-58C1-66DFBF19B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50" y="250462"/>
            <a:ext cx="4643719" cy="29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0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81245" y="4713732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Nachtegaalstraat </a:t>
            </a:r>
          </a:p>
          <a:p>
            <a:r>
              <a:rPr lang="nl-BE" sz="2400" dirty="0"/>
              <a:t>Zicht vanuit Bosstraat</a:t>
            </a:r>
          </a:p>
        </p:txBody>
      </p:sp>
      <p:pic>
        <p:nvPicPr>
          <p:cNvPr id="4" name="Afbeelding 3" descr="Afbeelding met buitenshuis, wolk, zwart-wit, hemel&#10;&#10;Door AI gegenereerde inhoud is mogelijk onjuist.">
            <a:extLst>
              <a:ext uri="{FF2B5EF4-FFF2-40B4-BE49-F238E27FC236}">
                <a16:creationId xmlns:a16="http://schemas.microsoft.com/office/drawing/2014/main" id="{B8CADAEA-1FA6-7862-6B04-01185410B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2" y="159919"/>
            <a:ext cx="5850639" cy="4311432"/>
          </a:xfrm>
          <a:prstGeom prst="rect">
            <a:avLst/>
          </a:prstGeom>
        </p:spPr>
      </p:pic>
      <p:pic>
        <p:nvPicPr>
          <p:cNvPr id="7" name="Afbeelding 6" descr="Afbeelding met buitenshuis, hemel, wolk, gebouw&#10;&#10;Door AI gegenereerde inhoud is mogelijk onjuist.">
            <a:extLst>
              <a:ext uri="{FF2B5EF4-FFF2-40B4-BE49-F238E27FC236}">
                <a16:creationId xmlns:a16="http://schemas.microsoft.com/office/drawing/2014/main" id="{3F4DEF98-3A47-5373-FA4C-6A4426979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817" y="159919"/>
            <a:ext cx="6086481" cy="431143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D6D0A80-8BEC-9C8A-EC7A-9AB2D9855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276" y="4542980"/>
            <a:ext cx="2659479" cy="222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21702" y="4751517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Bosstraat </a:t>
            </a:r>
          </a:p>
          <a:p>
            <a:r>
              <a:rPr lang="nl-BE" sz="2400" dirty="0"/>
              <a:t>Zicht vanuit Nachtegaalstraat</a:t>
            </a:r>
          </a:p>
        </p:txBody>
      </p:sp>
      <p:pic>
        <p:nvPicPr>
          <p:cNvPr id="3" name="Afbeelding 2" descr="Afbeelding met buitenshuis, hemel, weg, straat&#10;&#10;Door AI gegenereerde inhoud is mogelijk onjuist.">
            <a:extLst>
              <a:ext uri="{FF2B5EF4-FFF2-40B4-BE49-F238E27FC236}">
                <a16:creationId xmlns:a16="http://schemas.microsoft.com/office/drawing/2014/main" id="{7FA9D7E4-1281-620B-C86A-57CE0753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2" y="159919"/>
            <a:ext cx="5729046" cy="4253383"/>
          </a:xfrm>
          <a:prstGeom prst="rect">
            <a:avLst/>
          </a:prstGeom>
        </p:spPr>
      </p:pic>
      <p:pic>
        <p:nvPicPr>
          <p:cNvPr id="6" name="Afbeelding 5" descr="Afbeelding met buitenshuis, voertuig, gebouw, Landvoertuig&#10;&#10;Door AI gegenereerde inhoud is mogelijk onjuist.">
            <a:extLst>
              <a:ext uri="{FF2B5EF4-FFF2-40B4-BE49-F238E27FC236}">
                <a16:creationId xmlns:a16="http://schemas.microsoft.com/office/drawing/2014/main" id="{F1CCF2E8-2766-8B50-8D9A-DE3624C79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853" y="198949"/>
            <a:ext cx="5841676" cy="42517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78B7DEA-6C04-0F2E-E19F-89C5F02D0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207" y="3574049"/>
            <a:ext cx="1783458" cy="31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21702" y="4751517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Bosstraat </a:t>
            </a:r>
          </a:p>
          <a:p>
            <a:r>
              <a:rPr lang="nl-BE" sz="2400" dirty="0"/>
              <a:t>Zicht vanuit hoek St. Kathelijnestraat</a:t>
            </a:r>
          </a:p>
        </p:txBody>
      </p:sp>
      <p:pic>
        <p:nvPicPr>
          <p:cNvPr id="4" name="Afbeelding 3" descr="Afbeelding met buitenshuis, Landvoertuig, voertuig, hemel&#10;&#10;Door AI gegenereerde inhoud is mogelijk onjuist.">
            <a:extLst>
              <a:ext uri="{FF2B5EF4-FFF2-40B4-BE49-F238E27FC236}">
                <a16:creationId xmlns:a16="http://schemas.microsoft.com/office/drawing/2014/main" id="{12F43928-1520-D92C-35BF-7A38C8FE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2" y="128654"/>
            <a:ext cx="5974298" cy="4115758"/>
          </a:xfrm>
          <a:prstGeom prst="rect">
            <a:avLst/>
          </a:prstGeom>
        </p:spPr>
      </p:pic>
      <p:pic>
        <p:nvPicPr>
          <p:cNvPr id="7" name="Afbeelding 6" descr="Afbeelding met buitenshuis, Landvoertuig, voertuig, gebouw&#10;&#10;Door AI gegenereerde inhoud is mogelijk onjuist.">
            <a:extLst>
              <a:ext uri="{FF2B5EF4-FFF2-40B4-BE49-F238E27FC236}">
                <a16:creationId xmlns:a16="http://schemas.microsoft.com/office/drawing/2014/main" id="{1CFDAC80-40E4-F7EC-07B0-557AD1A9F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396" y="128654"/>
            <a:ext cx="5741902" cy="409872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632988B-4E77-2AAD-196D-BB6BC9DFB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917" y="4264425"/>
            <a:ext cx="2286381" cy="24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21702" y="4751517"/>
            <a:ext cx="8606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Bosstraat </a:t>
            </a:r>
            <a:r>
              <a:rPr lang="nl-BE" sz="2400" dirty="0"/>
              <a:t>(thv. sloep) </a:t>
            </a:r>
          </a:p>
        </p:txBody>
      </p:sp>
      <p:pic>
        <p:nvPicPr>
          <p:cNvPr id="3" name="Afbeelding 2" descr="Afbeelding met buitenshuis, hemel, weg, gebouw&#10;&#10;Door AI gegenereerde inhoud is mogelijk onjuist.">
            <a:extLst>
              <a:ext uri="{FF2B5EF4-FFF2-40B4-BE49-F238E27FC236}">
                <a16:creationId xmlns:a16="http://schemas.microsoft.com/office/drawing/2014/main" id="{748A2F4A-2F18-8793-0C81-78E46AB98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2" y="128654"/>
            <a:ext cx="5803005" cy="4258215"/>
          </a:xfrm>
          <a:prstGeom prst="rect">
            <a:avLst/>
          </a:prstGeom>
        </p:spPr>
      </p:pic>
      <p:pic>
        <p:nvPicPr>
          <p:cNvPr id="6" name="Afbeelding 5" descr="Afbeelding met buitenshuis, hemel, weg, gebouw&#10;&#10;Door AI gegenereerde inhoud is mogelijk onjuist.">
            <a:extLst>
              <a:ext uri="{FF2B5EF4-FFF2-40B4-BE49-F238E27FC236}">
                <a16:creationId xmlns:a16="http://schemas.microsoft.com/office/drawing/2014/main" id="{A778B260-865D-CF44-D82B-0D00FDBD8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654"/>
            <a:ext cx="5974298" cy="425014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8295E79-9EE0-658F-F216-CD23AD443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276" y="4465596"/>
            <a:ext cx="2818770" cy="232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74601" y="4623047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Bosstraat</a:t>
            </a:r>
          </a:p>
          <a:p>
            <a:r>
              <a:rPr lang="nl-BE" sz="2400" dirty="0"/>
              <a:t>Zicht op De Schorre (zitplaats trol Hannes) </a:t>
            </a:r>
          </a:p>
        </p:txBody>
      </p:sp>
      <p:pic>
        <p:nvPicPr>
          <p:cNvPr id="4" name="Afbeelding 3" descr="Afbeelding met hemel, buitenshuis, wolk, zwart-wit&#10;&#10;Door AI gegenereerde inhoud is mogelijk onjuist.">
            <a:extLst>
              <a:ext uri="{FF2B5EF4-FFF2-40B4-BE49-F238E27FC236}">
                <a16:creationId xmlns:a16="http://schemas.microsoft.com/office/drawing/2014/main" id="{553D8D98-540D-1378-0A26-348DC01A0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7" y="171154"/>
            <a:ext cx="5803405" cy="3962540"/>
          </a:xfrm>
          <a:prstGeom prst="rect">
            <a:avLst/>
          </a:prstGeom>
        </p:spPr>
      </p:pic>
      <p:pic>
        <p:nvPicPr>
          <p:cNvPr id="7" name="Afbeelding 6" descr="Afbeelding met buitenshuis, wolk, gras, hemel&#10;&#10;Door AI gegenereerde inhoud is mogelijk onjuist.">
            <a:extLst>
              <a:ext uri="{FF2B5EF4-FFF2-40B4-BE49-F238E27FC236}">
                <a16:creationId xmlns:a16="http://schemas.microsoft.com/office/drawing/2014/main" id="{57BB0EF9-7350-2F93-F0D5-4A8B962C6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693" y="198949"/>
            <a:ext cx="5685040" cy="396254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36DD726-3855-5591-AF60-6F1B367C5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844" y="4237024"/>
            <a:ext cx="2221001" cy="25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3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74601" y="4623047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Hoek</a:t>
            </a:r>
          </a:p>
          <a:p>
            <a:endParaRPr lang="nl-BE" sz="24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4C57516-2AD1-34DB-DB42-042FE950E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028" y="176926"/>
            <a:ext cx="9688106" cy="64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461769" y="4819530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Hoek 143</a:t>
            </a:r>
          </a:p>
          <a:p>
            <a:endParaRPr lang="nl-BE" sz="2400" dirty="0"/>
          </a:p>
        </p:txBody>
      </p:sp>
      <p:pic>
        <p:nvPicPr>
          <p:cNvPr id="3" name="Afbeelding 2" descr="Afbeelding met buitenshuis, hemel, raam, plant&#10;&#10;Door AI gegenereerde inhoud is mogelijk onjuist.">
            <a:extLst>
              <a:ext uri="{FF2B5EF4-FFF2-40B4-BE49-F238E27FC236}">
                <a16:creationId xmlns:a16="http://schemas.microsoft.com/office/drawing/2014/main" id="{103F41F4-62F2-028B-DBB3-9A8A36FD0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78" y="94086"/>
            <a:ext cx="6233999" cy="415599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4E9B7D7-C066-6EED-C282-E690BA61E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5514" y="4262162"/>
            <a:ext cx="1887483" cy="25017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352AE17-A273-226C-5916-3C9906A6D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1" y="106163"/>
            <a:ext cx="4775895" cy="41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461769" y="4819530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Hoek 15, 16, 17</a:t>
            </a:r>
          </a:p>
          <a:p>
            <a:endParaRPr lang="nl-BE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A822A5-495E-A082-2422-85D510283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38" y="114311"/>
            <a:ext cx="5759031" cy="411762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CCBA6EF-6EF2-B5EC-DEC1-7141EA4F3146}"/>
              </a:ext>
            </a:extLst>
          </p:cNvPr>
          <p:cNvSpPr txBox="1"/>
          <p:nvPr/>
        </p:nvSpPr>
        <p:spPr>
          <a:xfrm>
            <a:off x="6370571" y="1988456"/>
            <a:ext cx="428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Wie kan dit plaatsen op de kaart?</a:t>
            </a:r>
          </a:p>
        </p:txBody>
      </p:sp>
    </p:spTree>
    <p:extLst>
      <p:ext uri="{BB962C8B-B14F-4D97-AF65-F5344CB8AC3E}">
        <p14:creationId xmlns:p14="http://schemas.microsoft.com/office/powerpoint/2010/main" val="33848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250173" y="5537447"/>
            <a:ext cx="530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Hoek 129 - 132</a:t>
            </a:r>
          </a:p>
          <a:p>
            <a:endParaRPr lang="nl-BE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770AA0C-BC32-CDD0-91A3-F4E0C954F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69" y="60455"/>
            <a:ext cx="4166277" cy="508209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3C8B255-B59F-EB86-974E-A598DD58B30B}"/>
              </a:ext>
            </a:extLst>
          </p:cNvPr>
          <p:cNvSpPr txBox="1"/>
          <p:nvPr/>
        </p:nvSpPr>
        <p:spPr>
          <a:xfrm>
            <a:off x="5342816" y="2525004"/>
            <a:ext cx="428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Wie kan dit plaatsen op de kaart?</a:t>
            </a:r>
          </a:p>
        </p:txBody>
      </p:sp>
    </p:spTree>
    <p:extLst>
      <p:ext uri="{BB962C8B-B14F-4D97-AF65-F5344CB8AC3E}">
        <p14:creationId xmlns:p14="http://schemas.microsoft.com/office/powerpoint/2010/main" val="31551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DCA407A-5DFB-7107-A1B4-FA188826C514}"/>
              </a:ext>
            </a:extLst>
          </p:cNvPr>
          <p:cNvSpPr txBox="1"/>
          <p:nvPr/>
        </p:nvSpPr>
        <p:spPr>
          <a:xfrm>
            <a:off x="1230536" y="564339"/>
            <a:ext cx="4569481" cy="6229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BOOM, vroeger en nu</a:t>
            </a:r>
            <a:endParaRPr lang="nl-BE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 zijn al die schouwen heen,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Boom ‘rijk’ was, lang geleden?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 zijn die lezzes en ovens toch?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van ons weet dat nog?</a:t>
            </a:r>
            <a:b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 is dat steenbakkerijdorp heen,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 Boom was, lang geleden?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Wij wonen nu op die putten toch.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van de jongeren gelooft dat nog?</a:t>
            </a:r>
            <a:b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herkent die kleiput nog,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geen stort werd, lang geleden?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 is nu De Schorre toch,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de Pitte en Braxgata daar beneden.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Schouwen, lezzes en ovens zijn erfgoed nu.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 was Boom lang geleden.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Alleen namen als Gamsterhoek en Kleistraat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herinneren nog aan dat verleden!</a:t>
            </a:r>
            <a:endParaRPr lang="nl-BE" sz="1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726C56-1700-D680-8FA2-D885F2435702}"/>
              </a:ext>
            </a:extLst>
          </p:cNvPr>
          <p:cNvSpPr txBox="1"/>
          <p:nvPr/>
        </p:nvSpPr>
        <p:spPr>
          <a:xfrm>
            <a:off x="833792" y="166158"/>
            <a:ext cx="559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Renilde’s</a:t>
            </a:r>
            <a:r>
              <a:rPr lang="nl-BE" b="1" dirty="0"/>
              <a:t> mijmeringen ……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EC7C1D7-DC08-D383-AE02-EE61A48E7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0" y="63750"/>
            <a:ext cx="4685356" cy="338966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6119613-C66C-FB6B-152D-16AC0B4F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760" y="3482267"/>
            <a:ext cx="4990794" cy="331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0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4406C8C4-7BF5-6B14-F7B6-17E283D5331C}"/>
              </a:ext>
            </a:extLst>
          </p:cNvPr>
          <p:cNvSpPr txBox="1"/>
          <p:nvPr/>
        </p:nvSpPr>
        <p:spPr>
          <a:xfrm>
            <a:off x="421341" y="4598894"/>
            <a:ext cx="7646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Wijk Schomme</a:t>
            </a:r>
          </a:p>
          <a:p>
            <a:r>
              <a:rPr lang="nl-BE" sz="2800" dirty="0"/>
              <a:t>Zicht op vroegere Schommelei (nu fietspad).</a:t>
            </a:r>
          </a:p>
          <a:p>
            <a:endParaRPr lang="nl-BE" sz="2800" dirty="0"/>
          </a:p>
        </p:txBody>
      </p:sp>
      <p:pic>
        <p:nvPicPr>
          <p:cNvPr id="4" name="Afbeelding 3" descr="Afbeelding met spoorweg, spoor, trein, buitenshuis&#10;&#10;Door AI gegenereerde inhoud is mogelijk onjuist.">
            <a:extLst>
              <a:ext uri="{FF2B5EF4-FFF2-40B4-BE49-F238E27FC236}">
                <a16:creationId xmlns:a16="http://schemas.microsoft.com/office/drawing/2014/main" id="{B4E967B5-F0C1-A6C9-49F9-E68F1FFDA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0" y="124564"/>
            <a:ext cx="5919195" cy="4059040"/>
          </a:xfrm>
          <a:prstGeom prst="rect">
            <a:avLst/>
          </a:prstGeom>
        </p:spPr>
      </p:pic>
      <p:pic>
        <p:nvPicPr>
          <p:cNvPr id="8" name="Afbeelding 7" descr="Afbeelding met buitenshuis, hemel, wolk, boom&#10;&#10;Door AI gegenereerde inhoud is mogelijk onjuist.">
            <a:extLst>
              <a:ext uri="{FF2B5EF4-FFF2-40B4-BE49-F238E27FC236}">
                <a16:creationId xmlns:a16="http://schemas.microsoft.com/office/drawing/2014/main" id="{76B513A1-5B7C-2DBB-B238-C8BEFB56A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24564"/>
            <a:ext cx="5621238" cy="407986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2B3A04B-D6E5-4210-6736-3FD038925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522643" y="4204433"/>
            <a:ext cx="2499395" cy="26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5A732-6788-09F3-65B4-6A7FE4BB1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816" y="1110883"/>
            <a:ext cx="9457282" cy="3644561"/>
          </a:xfrm>
        </p:spPr>
        <p:txBody>
          <a:bodyPr/>
          <a:lstStyle/>
          <a:p>
            <a:pPr algn="l"/>
            <a:r>
              <a:rPr lang="nl-BE" sz="3600" dirty="0"/>
              <a:t>Bronnen:</a:t>
            </a:r>
            <a:br>
              <a:rPr lang="nl-BE" sz="2400" dirty="0"/>
            </a:br>
            <a:r>
              <a:rPr lang="nl-BE" sz="1800" dirty="0"/>
              <a:t>      </a:t>
            </a:r>
            <a:r>
              <a:rPr lang="nl-BE" sz="2400" dirty="0"/>
              <a:t>Foto’s:</a:t>
            </a:r>
            <a:br>
              <a:rPr lang="nl-BE" sz="1800" dirty="0"/>
            </a:br>
            <a:r>
              <a:rPr lang="nl-BE" sz="1800" dirty="0"/>
              <a:t>           vroeger: Beeldbank Ten Boome.</a:t>
            </a:r>
            <a:br>
              <a:rPr lang="nl-BE" sz="1800" dirty="0"/>
            </a:br>
            <a:r>
              <a:rPr lang="nl-BE" sz="1800" dirty="0"/>
              <a:t>           recent (&gt;2005):  Fotokring Bosstraat</a:t>
            </a:r>
            <a:br>
              <a:rPr lang="nl-BE" sz="1800" dirty="0"/>
            </a:br>
            <a:r>
              <a:rPr lang="nl-BE" sz="1800" dirty="0"/>
              <a:t>                </a:t>
            </a:r>
            <a:r>
              <a:rPr lang="nl-BE" sz="1400" dirty="0"/>
              <a:t>E. De Brouwer, A. </a:t>
            </a:r>
            <a:r>
              <a:rPr lang="nl-BE" sz="1400" dirty="0" err="1"/>
              <a:t>Vinck</a:t>
            </a:r>
            <a:r>
              <a:rPr lang="nl-BE" sz="1400" dirty="0"/>
              <a:t>, G. Van </a:t>
            </a:r>
            <a:r>
              <a:rPr lang="nl-BE" sz="1400" dirty="0" err="1"/>
              <a:t>Rompaey</a:t>
            </a:r>
            <a:r>
              <a:rPr lang="nl-BE" sz="1400" dirty="0"/>
              <a:t>, E. </a:t>
            </a:r>
            <a:r>
              <a:rPr lang="nl-BE" sz="1400" dirty="0" err="1"/>
              <a:t>Beernaert</a:t>
            </a:r>
            <a:r>
              <a:rPr lang="nl-BE" sz="1400" dirty="0"/>
              <a:t>, </a:t>
            </a:r>
            <a:br>
              <a:rPr lang="nl-BE" sz="1400" dirty="0"/>
            </a:br>
            <a:r>
              <a:rPr lang="nl-BE" sz="1400" dirty="0"/>
              <a:t>                    F. Verlinden, C. Thomas, G. Van der Heyden </a:t>
            </a:r>
            <a:br>
              <a:rPr lang="nl-BE" sz="1800" dirty="0"/>
            </a:br>
            <a:br>
              <a:rPr lang="nl-BE" sz="1800" dirty="0"/>
            </a:br>
            <a:r>
              <a:rPr lang="nl-BE" sz="1800" dirty="0"/>
              <a:t>       </a:t>
            </a:r>
            <a:r>
              <a:rPr lang="nl-BE" sz="2400" dirty="0"/>
              <a:t>Gedicht:</a:t>
            </a:r>
            <a:br>
              <a:rPr lang="nl-BE" sz="1800" dirty="0"/>
            </a:br>
            <a:r>
              <a:rPr lang="nl-BE" sz="1800" dirty="0"/>
              <a:t>            Renilde Thys</a:t>
            </a:r>
            <a:br>
              <a:rPr lang="nl-BE" sz="1800" dirty="0"/>
            </a:br>
            <a:br>
              <a:rPr lang="nl-BE" sz="1800" dirty="0"/>
            </a:br>
            <a:br>
              <a:rPr lang="nl-BE" sz="1800" dirty="0"/>
            </a:br>
            <a:r>
              <a:rPr lang="nl-BE" sz="3600" dirty="0"/>
              <a:t>Project Team:</a:t>
            </a:r>
            <a:br>
              <a:rPr lang="nl-BE" sz="3600" dirty="0"/>
            </a:br>
            <a:r>
              <a:rPr lang="nl-BE" sz="1800" dirty="0"/>
              <a:t>            R. Thys, E. De Brouwer, J. Dierckx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48611B3-D25E-02E1-D01C-2835443726BE}"/>
              </a:ext>
            </a:extLst>
          </p:cNvPr>
          <p:cNvSpPr txBox="1"/>
          <p:nvPr/>
        </p:nvSpPr>
        <p:spPr>
          <a:xfrm>
            <a:off x="9650321" y="6264774"/>
            <a:ext cx="230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29 april 2026</a:t>
            </a:r>
          </a:p>
        </p:txBody>
      </p:sp>
    </p:spTree>
    <p:extLst>
      <p:ext uri="{BB962C8B-B14F-4D97-AF65-F5344CB8AC3E}">
        <p14:creationId xmlns:p14="http://schemas.microsoft.com/office/powerpoint/2010/main" val="35750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48611B3-D25E-02E1-D01C-2835443726BE}"/>
              </a:ext>
            </a:extLst>
          </p:cNvPr>
          <p:cNvSpPr txBox="1"/>
          <p:nvPr/>
        </p:nvSpPr>
        <p:spPr>
          <a:xfrm>
            <a:off x="9650321" y="6264774"/>
            <a:ext cx="230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29 april 2026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9E1CACC-759C-0F12-F893-B7A283549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855" y="3898101"/>
            <a:ext cx="9427948" cy="1646302"/>
          </a:xfrm>
        </p:spPr>
        <p:txBody>
          <a:bodyPr/>
          <a:lstStyle/>
          <a:p>
            <a:pPr algn="l"/>
            <a:r>
              <a:rPr lang="nl-BE" sz="3200" dirty="0"/>
              <a:t>Teamleden die willen meewerken aan dit project.</a:t>
            </a:r>
            <a:br>
              <a:rPr lang="nl-BE" sz="3200" dirty="0"/>
            </a:br>
            <a:r>
              <a:rPr lang="nl-BE" sz="3200" dirty="0"/>
              <a:t>Foto’s van de wijk uit het (verre) verleden.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CE2A23-BE67-8BC9-4AA1-4BEE517F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210" y="336540"/>
            <a:ext cx="7495238" cy="3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0931F8E-718C-B4CA-631F-2CC05A720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01" y="50303"/>
            <a:ext cx="9249798" cy="670156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C879514-D0F2-9D2B-100B-4CFAE33C83BD}"/>
              </a:ext>
            </a:extLst>
          </p:cNvPr>
          <p:cNvSpPr txBox="1"/>
          <p:nvPr/>
        </p:nvSpPr>
        <p:spPr>
          <a:xfrm>
            <a:off x="2743199" y="447975"/>
            <a:ext cx="147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</a:rPr>
              <a:t>Bosstraatlei</a:t>
            </a:r>
            <a:endParaRPr lang="nl-BE" sz="1600" dirty="0">
              <a:solidFill>
                <a:srgbClr val="FF0000"/>
              </a:solidFill>
            </a:endParaRP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17B07A82-15C4-3DAF-C795-47B353A0E8F4}"/>
              </a:ext>
            </a:extLst>
          </p:cNvPr>
          <p:cNvCxnSpPr/>
          <p:nvPr/>
        </p:nvCxnSpPr>
        <p:spPr>
          <a:xfrm flipH="1">
            <a:off x="2837662" y="765300"/>
            <a:ext cx="113356" cy="4241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AB7962E9-2B27-30D6-5FA9-2536346207D5}"/>
              </a:ext>
            </a:extLst>
          </p:cNvPr>
          <p:cNvCxnSpPr>
            <a:cxnSpLocks/>
          </p:cNvCxnSpPr>
          <p:nvPr/>
        </p:nvCxnSpPr>
        <p:spPr>
          <a:xfrm flipH="1">
            <a:off x="5911483" y="5766009"/>
            <a:ext cx="369034" cy="1750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B5B0C5B6-AD83-29CA-C4AB-3007CF5CA2D6}"/>
              </a:ext>
            </a:extLst>
          </p:cNvPr>
          <p:cNvSpPr txBox="1"/>
          <p:nvPr/>
        </p:nvSpPr>
        <p:spPr>
          <a:xfrm>
            <a:off x="6290596" y="5207213"/>
            <a:ext cx="1473620" cy="64633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Kerk Boom Centrum</a:t>
            </a:r>
            <a:endParaRPr lang="nl-BE" b="1" dirty="0">
              <a:solidFill>
                <a:srgbClr val="FF0000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4E3BE25-B4E5-9FA0-8568-A512B3EC4736}"/>
              </a:ext>
            </a:extLst>
          </p:cNvPr>
          <p:cNvSpPr txBox="1"/>
          <p:nvPr/>
        </p:nvSpPr>
        <p:spPr>
          <a:xfrm>
            <a:off x="4432199" y="2809736"/>
            <a:ext cx="2190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</a:rPr>
              <a:t>Wijk Hoek</a:t>
            </a:r>
            <a:endParaRPr lang="nl-BE" sz="2000" b="1" dirty="0">
              <a:solidFill>
                <a:srgbClr val="FF0000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2EF7D1F-ABA2-BA05-4A21-DF8D187DCFB5}"/>
              </a:ext>
            </a:extLst>
          </p:cNvPr>
          <p:cNvSpPr txBox="1"/>
          <p:nvPr/>
        </p:nvSpPr>
        <p:spPr>
          <a:xfrm rot="194348">
            <a:off x="2214208" y="2117226"/>
            <a:ext cx="147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</a:rPr>
              <a:t>Schommelei</a:t>
            </a:r>
            <a:endParaRPr lang="nl-BE" sz="1600" dirty="0">
              <a:solidFill>
                <a:srgbClr val="FF0000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C8571FC-5533-5714-B2CC-E265EC7715C4}"/>
              </a:ext>
            </a:extLst>
          </p:cNvPr>
          <p:cNvSpPr txBox="1"/>
          <p:nvPr/>
        </p:nvSpPr>
        <p:spPr>
          <a:xfrm>
            <a:off x="1136073" y="1377064"/>
            <a:ext cx="147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</a:rPr>
              <a:t>De Schorre</a:t>
            </a:r>
            <a:endParaRPr lang="nl-B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4406C8C4-7BF5-6B14-F7B6-17E283D5331C}"/>
              </a:ext>
            </a:extLst>
          </p:cNvPr>
          <p:cNvSpPr txBox="1"/>
          <p:nvPr/>
        </p:nvSpPr>
        <p:spPr>
          <a:xfrm>
            <a:off x="375999" y="4698892"/>
            <a:ext cx="405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Wijk Schomme</a:t>
            </a:r>
            <a:endParaRPr lang="nl-BE" sz="2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81F3EC0-47F5-6C84-792F-46E8BD4F6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" y="106070"/>
            <a:ext cx="5076740" cy="341550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8DD63F9-418F-2CED-813C-F2A2147C2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325" y="106070"/>
            <a:ext cx="5643765" cy="3434585"/>
          </a:xfrm>
          <a:prstGeom prst="rect">
            <a:avLst/>
          </a:prstGeom>
        </p:spPr>
      </p:pic>
      <p:pic>
        <p:nvPicPr>
          <p:cNvPr id="17" name="Afbeelding 16" descr="Afbeelding met gras, buitenshuis, wolk, boom&#10;&#10;Door AI gegenereerde inhoud is mogelijk onjuist.">
            <a:extLst>
              <a:ext uri="{FF2B5EF4-FFF2-40B4-BE49-F238E27FC236}">
                <a16:creationId xmlns:a16="http://schemas.microsoft.com/office/drawing/2014/main" id="{69E2532E-1A81-AABC-E8D8-23C7A9ECB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808" y="3700527"/>
            <a:ext cx="3841129" cy="288919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28C786B-81A4-9DDE-0734-A6B6F123F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756" y="3700527"/>
            <a:ext cx="3476487" cy="28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4406C8C4-7BF5-6B14-F7B6-17E283D5331C}"/>
              </a:ext>
            </a:extLst>
          </p:cNvPr>
          <p:cNvSpPr txBox="1"/>
          <p:nvPr/>
        </p:nvSpPr>
        <p:spPr>
          <a:xfrm>
            <a:off x="421341" y="4598894"/>
            <a:ext cx="764689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Dirkputstraat</a:t>
            </a:r>
          </a:p>
          <a:p>
            <a:r>
              <a:rPr lang="nl-BE" sz="2800" dirty="0"/>
              <a:t>Bocht na ingang De Schorre.</a:t>
            </a:r>
          </a:p>
          <a:p>
            <a:r>
              <a:rPr lang="nl-BE" sz="2800" dirty="0"/>
              <a:t>Zicht naar wijk Bosstraat</a:t>
            </a:r>
          </a:p>
          <a:p>
            <a:endParaRPr lang="nl-BE" sz="2800" dirty="0"/>
          </a:p>
        </p:txBody>
      </p:sp>
      <p:pic>
        <p:nvPicPr>
          <p:cNvPr id="3" name="Afbeelding 2" descr="Afbeelding met buitenshuis, hemel, boom, weg&#10;&#10;Door AI gegenereerde inhoud is mogelijk onjuist.">
            <a:extLst>
              <a:ext uri="{FF2B5EF4-FFF2-40B4-BE49-F238E27FC236}">
                <a16:creationId xmlns:a16="http://schemas.microsoft.com/office/drawing/2014/main" id="{BFE83498-B975-F88B-B94E-095B02391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87" y="124565"/>
            <a:ext cx="5580151" cy="4101020"/>
          </a:xfrm>
          <a:prstGeom prst="rect">
            <a:avLst/>
          </a:prstGeom>
        </p:spPr>
      </p:pic>
      <p:pic>
        <p:nvPicPr>
          <p:cNvPr id="7" name="Afbeelding 6" descr="Afbeelding met buitenshuis, hemel, boom, weg&#10;&#10;Door AI gegenereerde inhoud is mogelijk onjuist.">
            <a:extLst>
              <a:ext uri="{FF2B5EF4-FFF2-40B4-BE49-F238E27FC236}">
                <a16:creationId xmlns:a16="http://schemas.microsoft.com/office/drawing/2014/main" id="{B1A369AA-535E-7E10-E3F1-700CE0925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565"/>
            <a:ext cx="5768529" cy="410571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EBC9D1A-427F-9B86-47C7-9205B353F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288" y="4243666"/>
            <a:ext cx="2811241" cy="24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394447" y="4589929"/>
            <a:ext cx="86061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Dirkputstraat</a:t>
            </a:r>
          </a:p>
          <a:p>
            <a:r>
              <a:rPr lang="nl-BE" sz="2800" dirty="0"/>
              <a:t>Zicht elektriciteitscabine.</a:t>
            </a:r>
          </a:p>
          <a:p>
            <a:r>
              <a:rPr lang="nl-BE" sz="2800" dirty="0"/>
              <a:t>Hoek St. Kathelijnestraat</a:t>
            </a:r>
          </a:p>
          <a:p>
            <a:endParaRPr lang="nl-BE" sz="2800" dirty="0"/>
          </a:p>
        </p:txBody>
      </p:sp>
      <p:pic>
        <p:nvPicPr>
          <p:cNvPr id="4" name="Afbeelding 3" descr="Afbeelding met buitenshuis, hemel, boom, plant&#10;&#10;Door AI gegenereerde inhoud is mogelijk onjuist.">
            <a:extLst>
              <a:ext uri="{FF2B5EF4-FFF2-40B4-BE49-F238E27FC236}">
                <a16:creationId xmlns:a16="http://schemas.microsoft.com/office/drawing/2014/main" id="{E244F5F5-6BFC-8B44-706E-0D4A8425A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81" y="147008"/>
            <a:ext cx="5687719" cy="4136078"/>
          </a:xfrm>
          <a:prstGeom prst="rect">
            <a:avLst/>
          </a:prstGeom>
        </p:spPr>
      </p:pic>
      <p:pic>
        <p:nvPicPr>
          <p:cNvPr id="6" name="Afbeelding 5" descr="Afbeelding met buitenshuis, hemel, voertuig, Landvoertuig&#10;&#10;Door AI gegenereerde inhoud is mogelijk onjuist.">
            <a:extLst>
              <a:ext uri="{FF2B5EF4-FFF2-40B4-BE49-F238E27FC236}">
                <a16:creationId xmlns:a16="http://schemas.microsoft.com/office/drawing/2014/main" id="{9983475B-FBD2-BB8D-6162-0C24CB2F5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102" y="147007"/>
            <a:ext cx="5505400" cy="412810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CD357CA-D9F1-68FF-4EF7-84AB4746D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1080" y="4304501"/>
            <a:ext cx="2557422" cy="240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394447" y="4589929"/>
            <a:ext cx="8606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Pastorijstraat </a:t>
            </a:r>
            <a:r>
              <a:rPr lang="nl-BE" sz="2400" dirty="0"/>
              <a:t>(vanuit Dirkputstraat)</a:t>
            </a:r>
          </a:p>
          <a:p>
            <a:r>
              <a:rPr lang="nl-BE" sz="2800" dirty="0"/>
              <a:t>Gemeenteschool.</a:t>
            </a:r>
          </a:p>
          <a:p>
            <a:r>
              <a:rPr lang="nl-BE" sz="2800" dirty="0"/>
              <a:t>Nu:  Villa Kakelbont</a:t>
            </a:r>
          </a:p>
        </p:txBody>
      </p:sp>
      <p:pic>
        <p:nvPicPr>
          <p:cNvPr id="3" name="Afbeelding 2" descr="Afbeelding met buitenshuis, hemel, boom, gebouw&#10;&#10;Door AI gegenereerde inhoud is mogelijk onjuist.">
            <a:extLst>
              <a:ext uri="{FF2B5EF4-FFF2-40B4-BE49-F238E27FC236}">
                <a16:creationId xmlns:a16="http://schemas.microsoft.com/office/drawing/2014/main" id="{665C62B1-520A-F756-CF69-11A68E530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30" y="261359"/>
            <a:ext cx="5756170" cy="4013424"/>
          </a:xfrm>
          <a:prstGeom prst="rect">
            <a:avLst/>
          </a:prstGeom>
        </p:spPr>
      </p:pic>
      <p:pic>
        <p:nvPicPr>
          <p:cNvPr id="6" name="Afbeelding 5" descr="Afbeelding met buitenshuis, gebouw, auto, raam&#10;&#10;Door AI gegenereerde inhoud is mogelijk onjuist.">
            <a:extLst>
              <a:ext uri="{FF2B5EF4-FFF2-40B4-BE49-F238E27FC236}">
                <a16:creationId xmlns:a16="http://schemas.microsoft.com/office/drawing/2014/main" id="{0B588366-15A3-B183-1869-4D00E072E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246" y="261359"/>
            <a:ext cx="5392924" cy="401342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0036A27-A86A-63A8-B1A1-6B8326D32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042" y="4338254"/>
            <a:ext cx="3102128" cy="246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205522" y="4312654"/>
            <a:ext cx="8606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Pastorijstraat </a:t>
            </a:r>
            <a:r>
              <a:rPr lang="nl-BE" sz="2400" dirty="0"/>
              <a:t>(zicht op Bosstraat)</a:t>
            </a:r>
          </a:p>
        </p:txBody>
      </p:sp>
      <p:pic>
        <p:nvPicPr>
          <p:cNvPr id="3" name="Afbeelding 2" descr="Afbeelding met buitenshuis, hemel, gebouw, huis&#10;&#10;Door AI gegenereerde inhoud is mogelijk onjuist.">
            <a:extLst>
              <a:ext uri="{FF2B5EF4-FFF2-40B4-BE49-F238E27FC236}">
                <a16:creationId xmlns:a16="http://schemas.microsoft.com/office/drawing/2014/main" id="{203B8643-A31D-C5D3-F454-6B9C906CE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61" y="260049"/>
            <a:ext cx="5965739" cy="3692275"/>
          </a:xfrm>
          <a:prstGeom prst="rect">
            <a:avLst/>
          </a:prstGeom>
        </p:spPr>
      </p:pic>
      <p:pic>
        <p:nvPicPr>
          <p:cNvPr id="6" name="Afbeelding 5" descr="Afbeelding met buitenshuis, hemel, raam, gebouw&#10;&#10;Door AI gegenereerde inhoud is mogelijk onjuist.">
            <a:extLst>
              <a:ext uri="{FF2B5EF4-FFF2-40B4-BE49-F238E27FC236}">
                <a16:creationId xmlns:a16="http://schemas.microsoft.com/office/drawing/2014/main" id="{076C0B8E-6ED2-B683-0705-A39002841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751" y="260048"/>
            <a:ext cx="5401729" cy="36922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C0BCC81-A647-7933-FB62-7BC13DD2E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197" y="4050498"/>
            <a:ext cx="3382283" cy="26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37509" y="4698618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Pastorijstraat </a:t>
            </a:r>
            <a:r>
              <a:rPr lang="nl-BE" sz="2400" dirty="0"/>
              <a:t>(Pastorij)</a:t>
            </a:r>
          </a:p>
          <a:p>
            <a:r>
              <a:rPr lang="nl-BE" sz="2400" dirty="0"/>
              <a:t>Bouw kerk (1938-1939)</a:t>
            </a:r>
          </a:p>
        </p:txBody>
      </p:sp>
      <p:pic>
        <p:nvPicPr>
          <p:cNvPr id="4" name="Afbeelding 3" descr="Afbeelding met gebouw, buitenshuis, sneeuw, huis&#10;&#10;Door AI gegenereerde inhoud is mogelijk onjuist.">
            <a:extLst>
              <a:ext uri="{FF2B5EF4-FFF2-40B4-BE49-F238E27FC236}">
                <a16:creationId xmlns:a16="http://schemas.microsoft.com/office/drawing/2014/main" id="{F8926523-A884-DFCF-769F-92A036F8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5" y="136738"/>
            <a:ext cx="5985479" cy="4175916"/>
          </a:xfrm>
          <a:prstGeom prst="rect">
            <a:avLst/>
          </a:prstGeom>
        </p:spPr>
      </p:pic>
      <p:pic>
        <p:nvPicPr>
          <p:cNvPr id="7" name="Afbeelding 6" descr="Afbeelding met buitenshuis, gebouw, raam, hemel&#10;&#10;Door AI gegenereerde inhoud is mogelijk onjuist.">
            <a:extLst>
              <a:ext uri="{FF2B5EF4-FFF2-40B4-BE49-F238E27FC236}">
                <a16:creationId xmlns:a16="http://schemas.microsoft.com/office/drawing/2014/main" id="{1E7AC98A-AD37-055B-0598-4EBDF8A20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129" y="136738"/>
            <a:ext cx="5754326" cy="417591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6A3DAFC-B803-15E6-EE50-27AAFF70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301" y="4350217"/>
            <a:ext cx="3245154" cy="24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264373" y="5393865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Nachtegaalstraat </a:t>
            </a:r>
          </a:p>
          <a:p>
            <a:r>
              <a:rPr lang="nl-BE" sz="2400" dirty="0"/>
              <a:t>Zicht op watertoren</a:t>
            </a:r>
          </a:p>
        </p:txBody>
      </p:sp>
      <p:pic>
        <p:nvPicPr>
          <p:cNvPr id="3" name="Afbeelding 2" descr="Afbeelding met buitenshuis, hemel, gebouw, grond&#10;&#10;Door AI gegenereerde inhoud is mogelijk onjuist.">
            <a:extLst>
              <a:ext uri="{FF2B5EF4-FFF2-40B4-BE49-F238E27FC236}">
                <a16:creationId xmlns:a16="http://schemas.microsoft.com/office/drawing/2014/main" id="{4327A120-6FB5-830C-F5AD-1E92974CE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96" y="136738"/>
            <a:ext cx="3606797" cy="5157669"/>
          </a:xfrm>
          <a:prstGeom prst="rect">
            <a:avLst/>
          </a:prstGeom>
        </p:spPr>
      </p:pic>
      <p:pic>
        <p:nvPicPr>
          <p:cNvPr id="6" name="Afbeelding 5" descr="Afbeelding met buitenshuis, hemel, boom, plant&#10;&#10;Door AI gegenereerde inhoud is mogelijk onjuist.">
            <a:extLst>
              <a:ext uri="{FF2B5EF4-FFF2-40B4-BE49-F238E27FC236}">
                <a16:creationId xmlns:a16="http://schemas.microsoft.com/office/drawing/2014/main" id="{5B8EC1F1-3B50-2E93-4F96-F6112E527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559" y="136738"/>
            <a:ext cx="3606796" cy="508247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5F523D2-89C2-2BFB-C1A3-8A2D5E691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456" y="3272397"/>
            <a:ext cx="2655124" cy="335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2300</TotalTime>
  <Words>383</Words>
  <Application>Microsoft Office PowerPoint</Application>
  <PresentationFormat>Breedbeeld</PresentationFormat>
  <Paragraphs>60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Arial</vt:lpstr>
      <vt:lpstr>Calibri</vt:lpstr>
      <vt:lpstr>Trebuchet MS</vt:lpstr>
      <vt:lpstr>Wingdings 3</vt:lpstr>
      <vt:lpstr>Facet</vt:lpstr>
      <vt:lpstr>Onze wijken, vroeger en nu.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Bronnen:       Foto’s:            vroeger: Beeldbank Ten Boome.            recent (&gt;2005):  Fotokring Bosstraat                 E. De Brouwer, A. Vinck, G. Van Rompaey, E. Beernaert,                      F. Verlinden, C. Thomas, G. Van der Heyden          Gedicht:             Renilde Thys   Project Team:             R. Thys, E. De Brouwer, J. Dierckx</vt:lpstr>
      <vt:lpstr>Teamleden die willen meewerken aan dit project. Foto’s van de wijk uit het (verre) verleden. 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Dierckx</dc:creator>
  <cp:lastModifiedBy>Jan Dierckx</cp:lastModifiedBy>
  <cp:revision>19</cp:revision>
  <dcterms:created xsi:type="dcterms:W3CDTF">2026-04-13T08:28:06Z</dcterms:created>
  <dcterms:modified xsi:type="dcterms:W3CDTF">2026-04-16T13:39:27Z</dcterms:modified>
</cp:coreProperties>
</file>