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"/>
  </p:notesMasterIdLst>
  <p:sldIdLst>
    <p:sldId id="257" r:id="rId2"/>
    <p:sldId id="259" r:id="rId3"/>
    <p:sldId id="261" r:id="rId4"/>
    <p:sldId id="260" r:id="rId5"/>
  </p:sldIdLst>
  <p:sldSz cx="12192000" cy="6858000"/>
  <p:notesSz cx="6858000" cy="994568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6" autoAdjust="0"/>
    <p:restoredTop sz="94660"/>
  </p:normalViewPr>
  <p:slideViewPr>
    <p:cSldViewPr snapToGrid="0">
      <p:cViewPr varScale="1">
        <p:scale>
          <a:sx n="147" d="100"/>
          <a:sy n="147" d="100"/>
        </p:scale>
        <p:origin x="1140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79ECA25-3355-489E-85D3-E689185BA5A7}" type="datetimeFigureOut">
              <a:rPr lang="en-GB" smtClean="0"/>
              <a:t>29/09/2023</a:t>
            </a:fld>
            <a:endParaRPr lang="en-GB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444500" y="1243013"/>
            <a:ext cx="5969000" cy="33575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85800" y="4786313"/>
            <a:ext cx="5486400" cy="3916362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GB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9447213"/>
            <a:ext cx="2971800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84613" y="9447213"/>
            <a:ext cx="2971800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159CA43-24BD-440E-B912-60F13E273AE9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2879262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A439F0D-3649-DE89-3BA5-76629984DF1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l-NL"/>
              <a:t>Klik om stijl te bewerken</a:t>
            </a:r>
            <a:endParaRPr lang="en-GB"/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34BB512E-CB87-DDEA-CFC5-8D60D9EFBAB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  <a:endParaRPr lang="en-GB"/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68AB8A29-8B2C-CEB4-6B2F-4C30778E2C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28/09/2023</a:t>
            </a:r>
            <a:endParaRPr lang="en-GB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1766335F-CFAC-61F3-44F6-ADB7AFAE49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Mobiliteitsplan Boom - Wijke Bosstraat-Hoek-Schomme</a:t>
            </a:r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FE466167-FA80-643B-E8E1-88A7D5B299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6C577B-E443-4635-BDB5-9FD419D5AAC8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287607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D12D9BD-6411-922E-72B9-AAAB213FC7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GB"/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3E1818D9-047A-5472-988C-7500A88FA03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GB"/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E8E3E0F6-187B-0C00-FCCA-E69E64552D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28/09/2023</a:t>
            </a:r>
            <a:endParaRPr lang="en-GB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9CB581A4-C604-6B89-DDED-53E26F20EE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Mobiliteitsplan Boom - Wijke Bosstraat-Hoek-Schomme</a:t>
            </a:r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8074E0A3-6947-4203-C013-A712F392EE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6C577B-E443-4635-BDB5-9FD419D5AAC8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77102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>
            <a:extLst>
              <a:ext uri="{FF2B5EF4-FFF2-40B4-BE49-F238E27FC236}">
                <a16:creationId xmlns:a16="http://schemas.microsoft.com/office/drawing/2014/main" id="{6B272D3B-9261-82A7-2747-FB38FB73743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nl-NL"/>
              <a:t>Klik om stijl te bewerken</a:t>
            </a:r>
            <a:endParaRPr lang="en-GB"/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0306159F-3619-A331-F040-77EB8B2E247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GB"/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7921FA59-75DE-9ED2-9CA6-CD20D0691B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28/09/2023</a:t>
            </a:r>
            <a:endParaRPr lang="en-GB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94582A30-90C1-1E71-0AA3-0F71F29C67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Mobiliteitsplan Boom - Wijke Bosstraat-Hoek-Schomme</a:t>
            </a:r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1ABE343A-1E75-3EA3-E5BE-7BEF271EA3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6C577B-E443-4635-BDB5-9FD419D5AAC8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505720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CB8B589-C982-3DC8-47B3-72FBCA3BA1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GB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F33C110B-2786-20D3-1BE7-033E85FD248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GB"/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99B64BCF-1B17-5376-9EE8-4ADC790F73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28/09/2023</a:t>
            </a:r>
            <a:endParaRPr lang="en-GB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1B6FC2A6-6DED-BA2D-7753-6C2933CF45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Mobiliteitsplan Boom - Wijke Bosstraat-Hoek-Schomme</a:t>
            </a:r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3BCFAB99-45CA-D9A6-E190-F951717A13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6C577B-E443-4635-BDB5-9FD419D5AAC8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664694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D2EFC54-FFF3-F4EF-3673-7613445893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l-NL"/>
              <a:t>Klik om stijl te bewerken</a:t>
            </a:r>
            <a:endParaRPr lang="en-GB"/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36584882-0853-A6BC-846E-958180E6518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AACC4594-B70C-B103-C6A9-3ED649562C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28/09/2023</a:t>
            </a:r>
            <a:endParaRPr lang="en-GB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67DA088F-7A84-0450-1B3F-9B00ABF67D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Mobiliteitsplan Boom - Wijke Bosstraat-Hoek-Schomme</a:t>
            </a:r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532668A0-2020-EEA5-282A-EAFE8807CC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6C577B-E443-4635-BDB5-9FD419D5AAC8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068638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C7678E1-1D1C-4BE8-7D3D-BDCC2A1A63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GB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8C4D041F-F400-6078-25BC-E8DEDD15416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GB"/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0F69CE95-2E38-7770-41F8-594848370F7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GB"/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14CFDC42-F1E1-F8AA-61D5-67E8C1403B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28/09/2023</a:t>
            </a:r>
            <a:endParaRPr lang="en-GB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B9A5DD60-34B1-E3D1-5D1B-12E672A1A0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Mobiliteitsplan Boom - Wijke Bosstraat-Hoek-Schomme</a:t>
            </a:r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52EA9971-98BE-D9F4-1FFF-CD426BB484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6C577B-E443-4635-BDB5-9FD419D5AAC8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348138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4D09C1C-D016-3618-6C42-50C713F19E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l-NL"/>
              <a:t>Klik om stijl te bewerken</a:t>
            </a:r>
            <a:endParaRPr lang="en-GB"/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6C244693-1E0B-340C-47BC-D1847A54F20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3C96C0F7-392D-BA79-585C-3F5212774FD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GB"/>
          </a:p>
        </p:txBody>
      </p:sp>
      <p:sp>
        <p:nvSpPr>
          <p:cNvPr id="5" name="Tijdelijke aanduiding voor tekst 4">
            <a:extLst>
              <a:ext uri="{FF2B5EF4-FFF2-40B4-BE49-F238E27FC236}">
                <a16:creationId xmlns:a16="http://schemas.microsoft.com/office/drawing/2014/main" id="{0071CBCC-AC7E-87DC-6648-037E75B7ED9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7B2115C6-FBB4-C217-B894-B39EEC67D6B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GB"/>
          </a:p>
        </p:txBody>
      </p:sp>
      <p:sp>
        <p:nvSpPr>
          <p:cNvPr id="7" name="Tijdelijke aanduiding voor datum 6">
            <a:extLst>
              <a:ext uri="{FF2B5EF4-FFF2-40B4-BE49-F238E27FC236}">
                <a16:creationId xmlns:a16="http://schemas.microsoft.com/office/drawing/2014/main" id="{E1B9CC70-D080-0A35-2DF3-27B482E60B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28/09/2023</a:t>
            </a:r>
            <a:endParaRPr lang="en-GB"/>
          </a:p>
        </p:txBody>
      </p:sp>
      <p:sp>
        <p:nvSpPr>
          <p:cNvPr id="8" name="Tijdelijke aanduiding voor voettekst 7">
            <a:extLst>
              <a:ext uri="{FF2B5EF4-FFF2-40B4-BE49-F238E27FC236}">
                <a16:creationId xmlns:a16="http://schemas.microsoft.com/office/drawing/2014/main" id="{820FA305-3AB1-1C03-1DB3-A9DE3DB1EB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Mobiliteitsplan Boom - Wijke Bosstraat-Hoek-Schomme</a:t>
            </a:r>
          </a:p>
        </p:txBody>
      </p:sp>
      <p:sp>
        <p:nvSpPr>
          <p:cNvPr id="9" name="Tijdelijke aanduiding voor dianummer 8">
            <a:extLst>
              <a:ext uri="{FF2B5EF4-FFF2-40B4-BE49-F238E27FC236}">
                <a16:creationId xmlns:a16="http://schemas.microsoft.com/office/drawing/2014/main" id="{F05CE0EB-6AC6-B2BC-76F2-2CEE8491F4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6C577B-E443-4635-BDB5-9FD419D5AAC8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188911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500DD04-2C58-6AB5-65BD-1C4FAB26AE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GB"/>
          </a:p>
        </p:txBody>
      </p:sp>
      <p:sp>
        <p:nvSpPr>
          <p:cNvPr id="3" name="Tijdelijke aanduiding voor datum 2">
            <a:extLst>
              <a:ext uri="{FF2B5EF4-FFF2-40B4-BE49-F238E27FC236}">
                <a16:creationId xmlns:a16="http://schemas.microsoft.com/office/drawing/2014/main" id="{43CA3E7C-10C7-2400-BA34-67414D4A0D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28/09/2023</a:t>
            </a:r>
            <a:endParaRPr lang="en-GB"/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F65DFD71-ACDA-E7EB-E8BE-0ECA1A4E61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Mobiliteitsplan Boom - Wijke Bosstraat-Hoek-Schomme</a:t>
            </a:r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FA72CBAB-4F5C-8DB6-C44C-6229375388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6C577B-E443-4635-BDB5-9FD419D5AAC8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946203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>
            <a:extLst>
              <a:ext uri="{FF2B5EF4-FFF2-40B4-BE49-F238E27FC236}">
                <a16:creationId xmlns:a16="http://schemas.microsoft.com/office/drawing/2014/main" id="{D98C4A89-55A1-58D8-78B9-DF7593279E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28/09/2023</a:t>
            </a:r>
            <a:endParaRPr lang="en-GB"/>
          </a:p>
        </p:txBody>
      </p:sp>
      <p:sp>
        <p:nvSpPr>
          <p:cNvPr id="3" name="Tijdelijke aanduiding voor voettekst 2">
            <a:extLst>
              <a:ext uri="{FF2B5EF4-FFF2-40B4-BE49-F238E27FC236}">
                <a16:creationId xmlns:a16="http://schemas.microsoft.com/office/drawing/2014/main" id="{564DB702-A116-3442-7077-88B2CA6DA4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Mobiliteitsplan Boom - Wijke Bosstraat-Hoek-Schomme</a:t>
            </a:r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2D7D5AED-0D15-6203-63AB-4FA34CFFDC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6C577B-E443-4635-BDB5-9FD419D5AAC8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390196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4F3CD61-8672-27AF-F5E8-503427C890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  <a:endParaRPr lang="en-GB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4346FAC4-C2D2-7CA3-4BCF-9B5D69B2321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GB"/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29893336-4525-2AA8-A553-9692F55CC5C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F29818B3-BA26-4E40-A0AB-11B24980A6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28/09/2023</a:t>
            </a:r>
            <a:endParaRPr lang="en-GB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FA7D7E44-BD47-BDE5-1B51-A2FD3FC8A5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Mobiliteitsplan Boom - Wijke Bosstraat-Hoek-Schomme</a:t>
            </a:r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2D8329DD-2414-3357-5BFE-485C98E5D9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6C577B-E443-4635-BDB5-9FD419D5AAC8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123948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F3CDD6E-0A8A-5555-C1E5-46AA4A0FAD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  <a:endParaRPr lang="en-GB"/>
          </a:p>
        </p:txBody>
      </p:sp>
      <p:sp>
        <p:nvSpPr>
          <p:cNvPr id="3" name="Tijdelijke aanduiding voor afbeelding 2">
            <a:extLst>
              <a:ext uri="{FF2B5EF4-FFF2-40B4-BE49-F238E27FC236}">
                <a16:creationId xmlns:a16="http://schemas.microsoft.com/office/drawing/2014/main" id="{9105C156-4D48-56F9-75B0-F1A92643A68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71E8228F-0D71-4F88-FFB3-827805F95FB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CA1DD358-5A66-0DEB-CBA9-ED36859C09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28/09/2023</a:t>
            </a:r>
            <a:endParaRPr lang="en-GB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3C74597E-8C68-D185-A547-2973A062DA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Mobiliteitsplan Boom - Wijke Bosstraat-Hoek-Schomme</a:t>
            </a:r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2667089C-5976-762E-71C0-9BCDD6F4AB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6C577B-E443-4635-BDB5-9FD419D5AAC8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414135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>
            <a:extLst>
              <a:ext uri="{FF2B5EF4-FFF2-40B4-BE49-F238E27FC236}">
                <a16:creationId xmlns:a16="http://schemas.microsoft.com/office/drawing/2014/main" id="{93E6E722-DF8F-1918-8DB5-56D0909087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stijl te bewerken</a:t>
            </a:r>
            <a:endParaRPr lang="en-GB"/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3F0D9FD5-F540-AE81-4D0B-1F912A81DF0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GB"/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43560CD1-49D2-FDDD-7E5C-F0E8EFA0BD2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28/09/2023</a:t>
            </a:r>
            <a:endParaRPr lang="en-GB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B8439B82-70D0-72D4-247B-B782BE18098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GB"/>
              <a:t>Mobiliteitsplan Boom - Wijke Bosstraat-Hoek-Schomme</a:t>
            </a:r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4090E5A1-3778-BF30-CAB3-F1EA751EFCD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66C577B-E443-4635-BDB5-9FD419D5AAC8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02515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kstvak 9">
            <a:extLst>
              <a:ext uri="{FF2B5EF4-FFF2-40B4-BE49-F238E27FC236}">
                <a16:creationId xmlns:a16="http://schemas.microsoft.com/office/drawing/2014/main" id="{BAB65310-2437-D0BA-0567-08C103E44C5E}"/>
              </a:ext>
            </a:extLst>
          </p:cNvPr>
          <p:cNvSpPr txBox="1"/>
          <p:nvPr/>
        </p:nvSpPr>
        <p:spPr>
          <a:xfrm>
            <a:off x="259402" y="259404"/>
            <a:ext cx="10038838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BE" sz="2400" b="1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Wijkburgerpanels in het kader van het nieuw mobiliteitsplan ’23 - …</a:t>
            </a:r>
          </a:p>
          <a:p>
            <a:r>
              <a:rPr lang="nl-BE" b="1" dirty="0">
                <a:solidFill>
                  <a:srgbClr val="000000"/>
                </a:solidFill>
                <a:latin typeface="arial" panose="020B0604020202020204" pitchFamily="34" charset="0"/>
              </a:rPr>
              <a:t>Burgerpanel Boom Noord – Bosstraat</a:t>
            </a:r>
          </a:p>
          <a:p>
            <a:r>
              <a:rPr lang="nl-BE" b="1" dirty="0">
                <a:solidFill>
                  <a:srgbClr val="000000"/>
                </a:solidFill>
                <a:latin typeface="arial" panose="020B0604020202020204" pitchFamily="34" charset="0"/>
              </a:rPr>
              <a:t>Start:  Meeting 28 sep 2023</a:t>
            </a:r>
            <a:endParaRPr lang="en-GB" dirty="0"/>
          </a:p>
        </p:txBody>
      </p:sp>
      <p:pic>
        <p:nvPicPr>
          <p:cNvPr id="16" name="Afbeelding 15">
            <a:extLst>
              <a:ext uri="{FF2B5EF4-FFF2-40B4-BE49-F238E27FC236}">
                <a16:creationId xmlns:a16="http://schemas.microsoft.com/office/drawing/2014/main" id="{DD11D1B9-0642-6415-9645-F82889A12A9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8066" y="1275067"/>
            <a:ext cx="4873074" cy="5217268"/>
          </a:xfrm>
          <a:prstGeom prst="rect">
            <a:avLst/>
          </a:prstGeom>
        </p:spPr>
      </p:pic>
      <p:pic>
        <p:nvPicPr>
          <p:cNvPr id="18" name="Afbeelding 17">
            <a:extLst>
              <a:ext uri="{FF2B5EF4-FFF2-40B4-BE49-F238E27FC236}">
                <a16:creationId xmlns:a16="http://schemas.microsoft.com/office/drawing/2014/main" id="{D0D341E5-5B57-7D2F-882E-82CA50B0355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25003" y="2782111"/>
            <a:ext cx="4107739" cy="3639870"/>
          </a:xfrm>
          <a:prstGeom prst="rect">
            <a:avLst/>
          </a:prstGeom>
        </p:spPr>
      </p:pic>
      <p:sp>
        <p:nvSpPr>
          <p:cNvPr id="19" name="Tekstvak 18">
            <a:extLst>
              <a:ext uri="{FF2B5EF4-FFF2-40B4-BE49-F238E27FC236}">
                <a16:creationId xmlns:a16="http://schemas.microsoft.com/office/drawing/2014/main" id="{A2A155BB-4027-183E-A609-0BF3A5FC2245}"/>
              </a:ext>
            </a:extLst>
          </p:cNvPr>
          <p:cNvSpPr txBox="1"/>
          <p:nvPr/>
        </p:nvSpPr>
        <p:spPr>
          <a:xfrm>
            <a:off x="6518003" y="2135780"/>
            <a:ext cx="521609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BE" sz="1200" dirty="0"/>
              <a:t>Ter informatie werd onderstaande melding gemaakt op FB van wijk Bosstraat, wijk Hoek en wijk De </a:t>
            </a:r>
            <a:r>
              <a:rPr lang="nl-BE" sz="1200" dirty="0" err="1"/>
              <a:t>Schomme</a:t>
            </a:r>
            <a:r>
              <a:rPr lang="nl-BE" sz="1200" dirty="0"/>
              <a:t> dd.7/09/23.</a:t>
            </a:r>
          </a:p>
          <a:p>
            <a:endParaRPr lang="en-GB" sz="1200" dirty="0"/>
          </a:p>
        </p:txBody>
      </p:sp>
      <p:sp>
        <p:nvSpPr>
          <p:cNvPr id="20" name="Tijdelijke aanduiding voor datum 19">
            <a:extLst>
              <a:ext uri="{FF2B5EF4-FFF2-40B4-BE49-F238E27FC236}">
                <a16:creationId xmlns:a16="http://schemas.microsoft.com/office/drawing/2014/main" id="{FE108005-F00E-5669-99B6-28BD4CD1D1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28/09/2023</a:t>
            </a:r>
            <a:endParaRPr lang="en-GB"/>
          </a:p>
        </p:txBody>
      </p:sp>
      <p:sp>
        <p:nvSpPr>
          <p:cNvPr id="21" name="Tijdelijke aanduiding voor voettekst 20">
            <a:extLst>
              <a:ext uri="{FF2B5EF4-FFF2-40B4-BE49-F238E27FC236}">
                <a16:creationId xmlns:a16="http://schemas.microsoft.com/office/drawing/2014/main" id="{63AC9A89-D1AF-3187-8783-C147D572EE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Mobiliteitsplan Boom - Wijke Bosstraat-Hoek-Schomme</a:t>
            </a:r>
          </a:p>
        </p:txBody>
      </p:sp>
      <p:sp>
        <p:nvSpPr>
          <p:cNvPr id="22" name="Tijdelijke aanduiding voor dianummer 21">
            <a:extLst>
              <a:ext uri="{FF2B5EF4-FFF2-40B4-BE49-F238E27FC236}">
                <a16:creationId xmlns:a16="http://schemas.microsoft.com/office/drawing/2014/main" id="{92C50FF6-566E-5634-1278-73B05E2D9A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6C577B-E443-4635-BDB5-9FD419D5AAC8}" type="slidenum">
              <a:rPr lang="en-GB" smtClean="0"/>
              <a:t>1</a:t>
            </a:fld>
            <a:endParaRPr lang="en-GB"/>
          </a:p>
        </p:txBody>
      </p:sp>
      <p:sp>
        <p:nvSpPr>
          <p:cNvPr id="23" name="Tekstvak 22">
            <a:extLst>
              <a:ext uri="{FF2B5EF4-FFF2-40B4-BE49-F238E27FC236}">
                <a16:creationId xmlns:a16="http://schemas.microsoft.com/office/drawing/2014/main" id="{1614E41F-9F0D-A324-B33B-2B9A26458AFC}"/>
              </a:ext>
            </a:extLst>
          </p:cNvPr>
          <p:cNvSpPr txBox="1"/>
          <p:nvPr/>
        </p:nvSpPr>
        <p:spPr>
          <a:xfrm>
            <a:off x="9982200" y="856492"/>
            <a:ext cx="180275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BE" sz="1200" dirty="0"/>
              <a:t>Verslaggever: Dierckx Jan</a:t>
            </a:r>
            <a:endParaRPr lang="en-GB" sz="1200" dirty="0"/>
          </a:p>
        </p:txBody>
      </p:sp>
    </p:spTree>
    <p:extLst>
      <p:ext uri="{BB962C8B-B14F-4D97-AF65-F5344CB8AC3E}">
        <p14:creationId xmlns:p14="http://schemas.microsoft.com/office/powerpoint/2010/main" val="57848635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kstvak 9">
            <a:extLst>
              <a:ext uri="{FF2B5EF4-FFF2-40B4-BE49-F238E27FC236}">
                <a16:creationId xmlns:a16="http://schemas.microsoft.com/office/drawing/2014/main" id="{BAB65310-2437-D0BA-0567-08C103E44C5E}"/>
              </a:ext>
            </a:extLst>
          </p:cNvPr>
          <p:cNvSpPr txBox="1"/>
          <p:nvPr/>
        </p:nvSpPr>
        <p:spPr>
          <a:xfrm>
            <a:off x="259402" y="259404"/>
            <a:ext cx="714605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BE" b="1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Wijkburgerpanels in het kader van het nieuw mobiliteitsplan ’23</a:t>
            </a:r>
          </a:p>
          <a:p>
            <a:r>
              <a:rPr lang="nl-BE" sz="1400" b="1" dirty="0">
                <a:solidFill>
                  <a:srgbClr val="000000"/>
                </a:solidFill>
                <a:latin typeface="arial" panose="020B0604020202020204" pitchFamily="34" charset="0"/>
              </a:rPr>
              <a:t>Onderstaande hot spots werden naar voor gebracht.</a:t>
            </a:r>
            <a:endParaRPr lang="en-GB" sz="1400" dirty="0"/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E1152961-82D8-7373-E663-80B33A1ACE5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9402" y="844180"/>
            <a:ext cx="7341143" cy="5061656"/>
          </a:xfrm>
          <a:prstGeom prst="rect">
            <a:avLst/>
          </a:prstGeom>
        </p:spPr>
      </p:pic>
      <p:sp>
        <p:nvSpPr>
          <p:cNvPr id="4" name="Tekstvak 3">
            <a:extLst>
              <a:ext uri="{FF2B5EF4-FFF2-40B4-BE49-F238E27FC236}">
                <a16:creationId xmlns:a16="http://schemas.microsoft.com/office/drawing/2014/main" id="{DD5FF264-96CB-0A2E-676E-7E896FE36933}"/>
              </a:ext>
            </a:extLst>
          </p:cNvPr>
          <p:cNvSpPr txBox="1"/>
          <p:nvPr/>
        </p:nvSpPr>
        <p:spPr>
          <a:xfrm>
            <a:off x="5566771" y="3119336"/>
            <a:ext cx="6456615" cy="3162404"/>
          </a:xfrm>
          <a:prstGeom prst="rect">
            <a:avLst/>
          </a:prstGeom>
          <a:solidFill>
            <a:srgbClr val="FFFFCC"/>
          </a:solidFill>
        </p:spPr>
        <p:txBody>
          <a:bodyPr wrap="square" rtlCol="0">
            <a:spAutoFit/>
          </a:bodyPr>
          <a:lstStyle/>
          <a:p>
            <a:pPr marL="228600" indent="-228600">
              <a:buAutoNum type="arabicPeriod"/>
            </a:pPr>
            <a:r>
              <a:rPr lang="nl-BE" sz="1050" dirty="0"/>
              <a:t>Nachtegaalstraat – Ontbreken van gescheiden voet- en fietspad.</a:t>
            </a:r>
            <a:br>
              <a:rPr lang="nl-BE" sz="1050" dirty="0"/>
            </a:br>
            <a:r>
              <a:rPr lang="nl-BE" sz="1050" dirty="0"/>
              <a:t>     Tijdens opbouw van TML LEVENSGEVAARLIJK wegens filevorming vrachtwagens.</a:t>
            </a:r>
          </a:p>
          <a:p>
            <a:pPr marL="228600" indent="-228600">
              <a:buAutoNum type="arabicPeriod"/>
            </a:pPr>
            <a:r>
              <a:rPr lang="nl-BE" sz="1050" dirty="0"/>
              <a:t>Nachtegaalstraat – Dirkputstraat (verkeer vanuit Reet negeert voorrang).</a:t>
            </a:r>
          </a:p>
          <a:p>
            <a:pPr marL="228600" indent="-228600">
              <a:buAutoNum type="arabicPeriod"/>
            </a:pPr>
            <a:r>
              <a:rPr lang="nl-BE" sz="1050" dirty="0"/>
              <a:t>Nachtgaalstraat geen zone 30?  Waarom?</a:t>
            </a:r>
          </a:p>
          <a:p>
            <a:pPr marL="228600" indent="-228600">
              <a:buAutoNum type="arabicPeriod"/>
            </a:pPr>
            <a:r>
              <a:rPr lang="nl-BE" sz="1050" dirty="0"/>
              <a:t>Dirkputstraat – Uitgang school</a:t>
            </a:r>
          </a:p>
          <a:p>
            <a:pPr marL="228600" indent="-228600">
              <a:buAutoNum type="arabicPeriod"/>
            </a:pPr>
            <a:r>
              <a:rPr lang="nl-BE" sz="1050" dirty="0"/>
              <a:t>Dirkputstraat – St </a:t>
            </a:r>
            <a:r>
              <a:rPr lang="nl-BE" sz="1050" dirty="0" err="1"/>
              <a:t>Kathelijnestraat</a:t>
            </a:r>
            <a:r>
              <a:rPr lang="nl-BE" sz="1050" dirty="0"/>
              <a:t>:  Eenrichtingsstraat waar vrij veel fietsers uitkomen.</a:t>
            </a:r>
          </a:p>
          <a:p>
            <a:pPr marL="228600" indent="-228600">
              <a:buAutoNum type="arabicPeriod"/>
            </a:pPr>
            <a:r>
              <a:rPr lang="nl-BE" sz="1050" dirty="0"/>
              <a:t>Bosstraat(lei): punt waar </a:t>
            </a:r>
            <a:r>
              <a:rPr lang="nl-BE" sz="1050" dirty="0" err="1"/>
              <a:t>fieters</a:t>
            </a:r>
            <a:r>
              <a:rPr lang="nl-BE" sz="1050" dirty="0"/>
              <a:t> op- en van het fietspad moeten.</a:t>
            </a:r>
          </a:p>
          <a:p>
            <a:pPr marL="228600" indent="-228600">
              <a:buAutoNum type="arabicPeriod"/>
            </a:pPr>
            <a:r>
              <a:rPr lang="nl-BE" sz="1050" dirty="0"/>
              <a:t>T-kruispunt Bosstraat – Kapelstraat: Moeilijk zicht.</a:t>
            </a:r>
          </a:p>
          <a:p>
            <a:pPr marL="228600" indent="-228600">
              <a:buAutoNum type="arabicPeriod"/>
            </a:pPr>
            <a:r>
              <a:rPr lang="nl-BE" sz="1050" dirty="0"/>
              <a:t>Kapelstraat: Fietspad is er maar ….</a:t>
            </a:r>
          </a:p>
          <a:p>
            <a:pPr marL="228600" indent="-228600">
              <a:buAutoNum type="arabicPeriod"/>
            </a:pPr>
            <a:r>
              <a:rPr lang="nl-BE" sz="1050" dirty="0"/>
              <a:t>Brouwerslei: Racebaan – Verkeersremmers?  Zone 30?</a:t>
            </a:r>
          </a:p>
          <a:p>
            <a:pPr marL="228600" indent="-228600">
              <a:buAutoNum type="arabicPeriod"/>
            </a:pPr>
            <a:r>
              <a:rPr lang="nl-BE" sz="1050" dirty="0"/>
              <a:t>Rond punt Kappelstraat – </a:t>
            </a:r>
            <a:r>
              <a:rPr lang="nl-BE" sz="1050" dirty="0" err="1"/>
              <a:t>Schommelei</a:t>
            </a:r>
            <a:r>
              <a:rPr lang="nl-BE" sz="1050" dirty="0"/>
              <a:t>: Onoverzichtelijk, teveel mogelijkheden op beperkte oppervlakte.</a:t>
            </a:r>
          </a:p>
          <a:p>
            <a:pPr marL="228600" indent="-228600">
              <a:buAutoNum type="arabicPeriod"/>
            </a:pPr>
            <a:r>
              <a:rPr lang="nl-BE" sz="1050" dirty="0" err="1"/>
              <a:t>Schommelei</a:t>
            </a:r>
            <a:r>
              <a:rPr lang="nl-BE" sz="1050" dirty="0"/>
              <a:t>: Racebaan</a:t>
            </a:r>
          </a:p>
          <a:p>
            <a:pPr marL="228600" indent="-228600">
              <a:buAutoNum type="arabicPeriod"/>
            </a:pPr>
            <a:r>
              <a:rPr lang="nl-BE" sz="1050" dirty="0" err="1"/>
              <a:t>Schommelei</a:t>
            </a:r>
            <a:r>
              <a:rPr lang="nl-BE" sz="1050" dirty="0"/>
              <a:t> bocht naar rond punt: Geluidsoverlast tgv. racebaan.</a:t>
            </a:r>
          </a:p>
          <a:p>
            <a:pPr marL="228600" indent="-228600">
              <a:buAutoNum type="arabicPeriod"/>
            </a:pPr>
            <a:r>
              <a:rPr lang="nl-BE" sz="1050" dirty="0"/>
              <a:t>Kruising </a:t>
            </a:r>
            <a:r>
              <a:rPr lang="nl-BE" sz="1050" dirty="0" err="1"/>
              <a:t>Wyckmansveld</a:t>
            </a:r>
            <a:r>
              <a:rPr lang="nl-BE" sz="1050" dirty="0"/>
              <a:t> – fietspad:  Mooi fietspad maar snelheidsbeperkende maatregelen zijn verwijderd en niets in de plaats gekomen.</a:t>
            </a:r>
          </a:p>
          <a:p>
            <a:pPr marL="228600" indent="-228600">
              <a:buAutoNum type="arabicPeriod"/>
            </a:pPr>
            <a:r>
              <a:rPr lang="nl-BE" sz="1050" dirty="0"/>
              <a:t>Steenbakkerijstraat – Kortestraat - Schorrestraat – Dirkputstraat: Zone 30</a:t>
            </a:r>
          </a:p>
          <a:p>
            <a:pPr marL="228600" indent="-228600">
              <a:buAutoNum type="arabicPeriod"/>
            </a:pPr>
            <a:r>
              <a:rPr lang="nl-BE" sz="1050" dirty="0"/>
              <a:t>Kleine </a:t>
            </a:r>
            <a:r>
              <a:rPr lang="nl-BE" sz="1050" dirty="0" err="1"/>
              <a:t>Steylen</a:t>
            </a:r>
            <a:r>
              <a:rPr lang="nl-BE" sz="1050" dirty="0"/>
              <a:t> – Dirkputstraat: Weinig zicht.</a:t>
            </a:r>
          </a:p>
          <a:p>
            <a:pPr marL="228600" indent="-228600">
              <a:buAutoNum type="arabicPeriod"/>
            </a:pPr>
            <a:r>
              <a:rPr lang="nl-BE" sz="1050" dirty="0"/>
              <a:t>Dirkputstraat </a:t>
            </a:r>
            <a:r>
              <a:rPr lang="nl-BE" sz="1050" dirty="0" err="1"/>
              <a:t>thv</a:t>
            </a:r>
            <a:r>
              <a:rPr lang="nl-BE" sz="1050" dirty="0"/>
              <a:t>. 220: Fietsers van fietspad op rijweg.  Geparkeerde auto’s.</a:t>
            </a:r>
          </a:p>
          <a:p>
            <a:pPr marL="228600" indent="-228600">
              <a:buAutoNum type="arabicPeriod"/>
            </a:pPr>
            <a:r>
              <a:rPr lang="nl-BE" sz="1050" dirty="0"/>
              <a:t>Dirkputstraat </a:t>
            </a:r>
            <a:r>
              <a:rPr lang="nl-BE" sz="1050" dirty="0" err="1"/>
              <a:t>servitude</a:t>
            </a:r>
            <a:r>
              <a:rPr lang="nl-BE" sz="1050" dirty="0"/>
              <a:t> </a:t>
            </a:r>
            <a:r>
              <a:rPr lang="nl-BE" sz="1050" dirty="0" err="1"/>
              <a:t>thv</a:t>
            </a:r>
            <a:r>
              <a:rPr lang="nl-BE" sz="1050" dirty="0"/>
              <a:t>. 336:  In- en uitrit te nauw wegens geparkeerde auto’s.</a:t>
            </a:r>
            <a:endParaRPr lang="en-GB" sz="1200" dirty="0"/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1427CB04-D89E-59A9-E62A-D75439E326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28/09/2023</a:t>
            </a:r>
            <a:endParaRPr lang="en-GB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AFBD0CC8-AF2F-7BA4-4A69-B63E928E6D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Mobiliteitsplan Boom - Wijke Bosstraat-Hoek-Schomme</a:t>
            </a:r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2A1F1AF5-FBFE-B202-E07C-DB852CE53B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6C577B-E443-4635-BDB5-9FD419D5AAC8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1973077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kstvak 9">
            <a:extLst>
              <a:ext uri="{FF2B5EF4-FFF2-40B4-BE49-F238E27FC236}">
                <a16:creationId xmlns:a16="http://schemas.microsoft.com/office/drawing/2014/main" id="{BAB65310-2437-D0BA-0567-08C103E44C5E}"/>
              </a:ext>
            </a:extLst>
          </p:cNvPr>
          <p:cNvSpPr txBox="1"/>
          <p:nvPr/>
        </p:nvSpPr>
        <p:spPr>
          <a:xfrm>
            <a:off x="259402" y="259404"/>
            <a:ext cx="7146059" cy="80021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BE" b="1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Wijkburgerpanels in het kader van het nieuw mobiliteitsplan ’23</a:t>
            </a:r>
          </a:p>
          <a:p>
            <a:r>
              <a:rPr lang="nl-BE" sz="1400" b="1" dirty="0">
                <a:solidFill>
                  <a:srgbClr val="000000"/>
                </a:solidFill>
                <a:latin typeface="arial" panose="020B0604020202020204" pitchFamily="34" charset="0"/>
              </a:rPr>
              <a:t>Aanduiden meest gevaarlijke spots.</a:t>
            </a:r>
          </a:p>
          <a:p>
            <a:r>
              <a:rPr lang="nl-BE" sz="1400" b="1" dirty="0">
                <a:solidFill>
                  <a:srgbClr val="000000"/>
                </a:solidFill>
                <a:latin typeface="arial" panose="020B0604020202020204" pitchFamily="34" charset="0"/>
              </a:rPr>
              <a:t>Aanduiden Quick </a:t>
            </a:r>
            <a:r>
              <a:rPr lang="nl-BE" sz="1400" b="1" dirty="0" err="1">
                <a:solidFill>
                  <a:srgbClr val="000000"/>
                </a:solidFill>
                <a:latin typeface="arial" panose="020B0604020202020204" pitchFamily="34" charset="0"/>
              </a:rPr>
              <a:t>Wins</a:t>
            </a:r>
            <a:r>
              <a:rPr lang="nl-BE" sz="1400" b="1" dirty="0">
                <a:solidFill>
                  <a:srgbClr val="000000"/>
                </a:solidFill>
                <a:latin typeface="arial" panose="020B0604020202020204" pitchFamily="34" charset="0"/>
              </a:rPr>
              <a:t> (minimale infrastructuur aanpassing)</a:t>
            </a:r>
            <a:endParaRPr lang="en-GB" sz="1400" dirty="0"/>
          </a:p>
        </p:txBody>
      </p:sp>
      <p:sp>
        <p:nvSpPr>
          <p:cNvPr id="4" name="Tekstvak 3">
            <a:extLst>
              <a:ext uri="{FF2B5EF4-FFF2-40B4-BE49-F238E27FC236}">
                <a16:creationId xmlns:a16="http://schemas.microsoft.com/office/drawing/2014/main" id="{F66163B4-9AD3-E76F-74C4-5FDE9C25BBF3}"/>
              </a:ext>
            </a:extLst>
          </p:cNvPr>
          <p:cNvSpPr txBox="1"/>
          <p:nvPr/>
        </p:nvSpPr>
        <p:spPr>
          <a:xfrm>
            <a:off x="259401" y="1437487"/>
            <a:ext cx="5966301" cy="1846659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nl-BE" dirty="0"/>
              <a:t> Meest gevaarlijke spots</a:t>
            </a:r>
          </a:p>
          <a:p>
            <a:endParaRPr lang="nl-BE" dirty="0"/>
          </a:p>
          <a:p>
            <a:r>
              <a:rPr lang="nl-BE" sz="1200" dirty="0"/>
              <a:t>1. Nachtegaalstraat – Ontbreken van gescheiden voet- en fietspad.</a:t>
            </a:r>
            <a:br>
              <a:rPr lang="nl-BE" sz="1200" dirty="0"/>
            </a:br>
            <a:r>
              <a:rPr lang="nl-BE" sz="1200" dirty="0"/>
              <a:t>     Tijdens opbouw van TML LEVENSGEVAARLIJK wegens filevorming vrachtwagens.</a:t>
            </a:r>
          </a:p>
          <a:p>
            <a:r>
              <a:rPr lang="nl-BE" sz="1200" dirty="0"/>
              <a:t>10. Rond punt Kappelstraat – </a:t>
            </a:r>
            <a:r>
              <a:rPr lang="nl-BE" sz="1200" dirty="0" err="1"/>
              <a:t>Schommelei</a:t>
            </a:r>
            <a:r>
              <a:rPr lang="nl-BE" sz="1200" dirty="0"/>
              <a:t>: Onoverzichtelijk, teveel mogelijkheden op</a:t>
            </a:r>
            <a:br>
              <a:rPr lang="nl-BE" sz="1200" dirty="0"/>
            </a:br>
            <a:r>
              <a:rPr lang="nl-BE" sz="1200" dirty="0"/>
              <a:t>      beperkte oppervlakte.</a:t>
            </a:r>
          </a:p>
          <a:p>
            <a:r>
              <a:rPr lang="nl-BE" sz="1200" dirty="0"/>
              <a:t>2. Nachtegaalstraat – Dirkputstraat (verkeer vanuit Reet negeert voorrang).</a:t>
            </a:r>
          </a:p>
          <a:p>
            <a:endParaRPr lang="en-GB" dirty="0"/>
          </a:p>
        </p:txBody>
      </p:sp>
      <p:sp>
        <p:nvSpPr>
          <p:cNvPr id="6" name="Tekstvak 5">
            <a:extLst>
              <a:ext uri="{FF2B5EF4-FFF2-40B4-BE49-F238E27FC236}">
                <a16:creationId xmlns:a16="http://schemas.microsoft.com/office/drawing/2014/main" id="{35F57F38-B5D0-62D2-4039-16B78EF6E353}"/>
              </a:ext>
            </a:extLst>
          </p:cNvPr>
          <p:cNvSpPr txBox="1"/>
          <p:nvPr/>
        </p:nvSpPr>
        <p:spPr>
          <a:xfrm>
            <a:off x="6397553" y="1437487"/>
            <a:ext cx="5716625" cy="1938992"/>
          </a:xfrm>
          <a:prstGeom prst="rect">
            <a:avLst/>
          </a:prstGeom>
          <a:noFill/>
          <a:ln w="57150">
            <a:solidFill>
              <a:srgbClr val="FFFF00"/>
            </a:solidFill>
          </a:ln>
        </p:spPr>
        <p:txBody>
          <a:bodyPr wrap="square" rtlCol="0">
            <a:spAutoFit/>
          </a:bodyPr>
          <a:lstStyle/>
          <a:p>
            <a:r>
              <a:rPr lang="nl-BE" dirty="0"/>
              <a:t> Quick </a:t>
            </a:r>
            <a:r>
              <a:rPr lang="nl-BE" dirty="0" err="1"/>
              <a:t>Wins</a:t>
            </a:r>
            <a:endParaRPr lang="nl-BE" dirty="0"/>
          </a:p>
          <a:p>
            <a:endParaRPr lang="nl-BE" dirty="0"/>
          </a:p>
          <a:p>
            <a:r>
              <a:rPr lang="nl-BE" sz="1200" dirty="0"/>
              <a:t>2.  Nachtegaalstraat – Dirkputstraat (verkeer vanuit Reet negeert voorrang).</a:t>
            </a:r>
          </a:p>
          <a:p>
            <a:r>
              <a:rPr lang="nl-BE" sz="1200" dirty="0"/>
              <a:t>3.  Nachtgaalstraat geen zone 30?  Waarom?</a:t>
            </a:r>
          </a:p>
          <a:p>
            <a:r>
              <a:rPr lang="nl-BE" sz="1200" dirty="0"/>
              <a:t>9.  Brouwerslei: Racebaan – Verkeersremmers?  Zone 30?</a:t>
            </a:r>
          </a:p>
          <a:p>
            <a:r>
              <a:rPr lang="nl-BE" sz="1200" dirty="0"/>
              <a:t>11.  </a:t>
            </a:r>
            <a:r>
              <a:rPr lang="nl-BE" sz="1200" dirty="0" err="1"/>
              <a:t>Schommelei</a:t>
            </a:r>
            <a:r>
              <a:rPr lang="nl-BE" sz="1200" dirty="0"/>
              <a:t>: Racebaan</a:t>
            </a:r>
          </a:p>
          <a:p>
            <a:r>
              <a:rPr lang="nl-BE" sz="1200" dirty="0"/>
              <a:t>12.  </a:t>
            </a:r>
            <a:r>
              <a:rPr lang="nl-BE" sz="1200" dirty="0" err="1"/>
              <a:t>Schommelei</a:t>
            </a:r>
            <a:r>
              <a:rPr lang="nl-BE" sz="1200" dirty="0"/>
              <a:t> bocht naar rond punt: Geluidsoverlast tgv. racebaan.</a:t>
            </a:r>
          </a:p>
          <a:p>
            <a:pPr marL="228600" indent="-228600">
              <a:buAutoNum type="arabicPeriod" startAt="14"/>
            </a:pPr>
            <a:r>
              <a:rPr lang="nl-BE" sz="1200" dirty="0"/>
              <a:t>Steenbakkerijstraat – Kortestraat - Schorrestraat – Dirkputstraat: Zone30.</a:t>
            </a:r>
          </a:p>
          <a:p>
            <a:r>
              <a:rPr lang="nl-BE" sz="1200" dirty="0"/>
              <a:t>5.  Dirkputstraat – St </a:t>
            </a:r>
            <a:r>
              <a:rPr lang="nl-BE" sz="1200" dirty="0" err="1"/>
              <a:t>Kathelijnestraat</a:t>
            </a:r>
            <a:r>
              <a:rPr lang="nl-BE" sz="1200" dirty="0"/>
              <a:t>:  Eenrichtingsstraat waar vrij veel fietsers uitkomen.</a:t>
            </a:r>
            <a:endParaRPr lang="en-GB" dirty="0"/>
          </a:p>
        </p:txBody>
      </p:sp>
      <p:sp>
        <p:nvSpPr>
          <p:cNvPr id="7" name="Tekstvak 6">
            <a:extLst>
              <a:ext uri="{FF2B5EF4-FFF2-40B4-BE49-F238E27FC236}">
                <a16:creationId xmlns:a16="http://schemas.microsoft.com/office/drawing/2014/main" id="{7441EAD1-CB6E-379D-60AF-7F90A6B9C259}"/>
              </a:ext>
            </a:extLst>
          </p:cNvPr>
          <p:cNvSpPr txBox="1"/>
          <p:nvPr/>
        </p:nvSpPr>
        <p:spPr>
          <a:xfrm>
            <a:off x="259401" y="3573855"/>
            <a:ext cx="5966300" cy="2308324"/>
          </a:xfrm>
          <a:prstGeom prst="rect">
            <a:avLst/>
          </a:prstGeom>
          <a:noFill/>
          <a:ln w="57150">
            <a:solidFill>
              <a:srgbClr val="FFC000"/>
            </a:solidFill>
          </a:ln>
        </p:spPr>
        <p:txBody>
          <a:bodyPr wrap="square" rtlCol="0">
            <a:spAutoFit/>
          </a:bodyPr>
          <a:lstStyle/>
          <a:p>
            <a:r>
              <a:rPr lang="nl-BE" dirty="0"/>
              <a:t> Spots met verhoogd risico</a:t>
            </a:r>
          </a:p>
          <a:p>
            <a:endParaRPr lang="nl-BE" dirty="0"/>
          </a:p>
          <a:p>
            <a:r>
              <a:rPr lang="nl-BE" sz="1200" dirty="0"/>
              <a:t>4.  Dirkputstraat – Uitgang school</a:t>
            </a:r>
          </a:p>
          <a:p>
            <a:pPr marL="228600" indent="-228600">
              <a:buAutoNum type="arabicPeriod" startAt="6"/>
            </a:pPr>
            <a:r>
              <a:rPr lang="nl-BE" sz="1200" dirty="0"/>
              <a:t>Bosstraat(lei): punt waar </a:t>
            </a:r>
            <a:r>
              <a:rPr lang="nl-BE" sz="1200" dirty="0" err="1"/>
              <a:t>fieters</a:t>
            </a:r>
            <a:r>
              <a:rPr lang="nl-BE" sz="1200" dirty="0"/>
              <a:t> op- en van het fietspad.</a:t>
            </a:r>
          </a:p>
          <a:p>
            <a:pPr marL="228600" indent="-228600">
              <a:buFontTx/>
              <a:buAutoNum type="arabicPeriod" startAt="6"/>
            </a:pPr>
            <a:r>
              <a:rPr lang="nl-BE" sz="1200" dirty="0"/>
              <a:t>T-kruispunt Bosstraat – Kapelstraat: Moeilijk zicht.</a:t>
            </a:r>
          </a:p>
          <a:p>
            <a:pPr marL="228600" indent="-228600">
              <a:buAutoNum type="arabicPeriod" startAt="8"/>
            </a:pPr>
            <a:r>
              <a:rPr lang="nl-BE" sz="1200" dirty="0"/>
              <a:t>Kapelstraat: Fietspad is er maar …. </a:t>
            </a:r>
          </a:p>
          <a:p>
            <a:r>
              <a:rPr lang="nl-BE" sz="1200" dirty="0"/>
              <a:t>16.  Dirkputstraat </a:t>
            </a:r>
            <a:r>
              <a:rPr lang="nl-BE" sz="1200" dirty="0" err="1"/>
              <a:t>thv</a:t>
            </a:r>
            <a:r>
              <a:rPr lang="nl-BE" sz="1200" dirty="0"/>
              <a:t>. 220: Fietsers van fietspad op rijweg.  Geparkeerde auto’s.</a:t>
            </a:r>
          </a:p>
          <a:p>
            <a:r>
              <a:rPr lang="nl-BE" sz="1200" dirty="0"/>
              <a:t>13.  Kruising </a:t>
            </a:r>
            <a:r>
              <a:rPr lang="nl-BE" sz="1200" dirty="0" err="1"/>
              <a:t>Wyckmansveld</a:t>
            </a:r>
            <a:r>
              <a:rPr lang="nl-BE" sz="1200" dirty="0"/>
              <a:t> – fietspad:  Mooi fietspad maar snelheidsbeperkende</a:t>
            </a:r>
            <a:br>
              <a:rPr lang="nl-BE" sz="1200" dirty="0"/>
            </a:br>
            <a:r>
              <a:rPr lang="nl-BE" sz="1200" dirty="0"/>
              <a:t>       maatregelen zijn verwijderd en niets in de plaats gekomen.</a:t>
            </a:r>
          </a:p>
          <a:p>
            <a:r>
              <a:rPr lang="nl-BE" sz="1200" dirty="0"/>
              <a:t>15.  Kleine </a:t>
            </a:r>
            <a:r>
              <a:rPr lang="nl-BE" sz="1200" dirty="0" err="1"/>
              <a:t>Steylen</a:t>
            </a:r>
            <a:r>
              <a:rPr lang="nl-BE" sz="1200" dirty="0"/>
              <a:t> – Dirkputstraat: Weinig zicht.</a:t>
            </a:r>
          </a:p>
          <a:p>
            <a:r>
              <a:rPr lang="nl-BE" sz="1200" dirty="0"/>
              <a:t>17.  Dirkputstraat </a:t>
            </a:r>
            <a:r>
              <a:rPr lang="nl-BE" sz="1200" dirty="0" err="1"/>
              <a:t>servitude</a:t>
            </a:r>
            <a:r>
              <a:rPr lang="nl-BE" sz="1200" dirty="0"/>
              <a:t> </a:t>
            </a:r>
            <a:r>
              <a:rPr lang="nl-BE" sz="1200" dirty="0" err="1"/>
              <a:t>thv</a:t>
            </a:r>
            <a:r>
              <a:rPr lang="nl-BE" sz="1200" dirty="0"/>
              <a:t>. 336:  In- en uitrit te nauw wegens geparkeerde auto’s.</a:t>
            </a:r>
            <a:endParaRPr lang="en-GB" sz="1600" dirty="0"/>
          </a:p>
        </p:txBody>
      </p:sp>
      <p:sp>
        <p:nvSpPr>
          <p:cNvPr id="8" name="Tijdelijke aanduiding voor datum 7">
            <a:extLst>
              <a:ext uri="{FF2B5EF4-FFF2-40B4-BE49-F238E27FC236}">
                <a16:creationId xmlns:a16="http://schemas.microsoft.com/office/drawing/2014/main" id="{4EE663EC-068A-4D37-5B29-8333998816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28/09/2023</a:t>
            </a:r>
            <a:endParaRPr lang="en-GB"/>
          </a:p>
        </p:txBody>
      </p:sp>
      <p:sp>
        <p:nvSpPr>
          <p:cNvPr id="9" name="Tijdelijke aanduiding voor voettekst 8">
            <a:extLst>
              <a:ext uri="{FF2B5EF4-FFF2-40B4-BE49-F238E27FC236}">
                <a16:creationId xmlns:a16="http://schemas.microsoft.com/office/drawing/2014/main" id="{63162E11-11F7-979F-E451-CCA84DB577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Mobiliteitsplan Boom - Wijke Bosstraat-Hoek-Schomme</a:t>
            </a:r>
            <a:endParaRPr lang="en-GB" dirty="0"/>
          </a:p>
        </p:txBody>
      </p:sp>
      <p:sp>
        <p:nvSpPr>
          <p:cNvPr id="11" name="Tijdelijke aanduiding voor dianummer 10">
            <a:extLst>
              <a:ext uri="{FF2B5EF4-FFF2-40B4-BE49-F238E27FC236}">
                <a16:creationId xmlns:a16="http://schemas.microsoft.com/office/drawing/2014/main" id="{F36F11FE-1413-7A08-D2E2-40127BFEEF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6C577B-E443-4635-BDB5-9FD419D5AAC8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9509735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kstvak 9">
            <a:extLst>
              <a:ext uri="{FF2B5EF4-FFF2-40B4-BE49-F238E27FC236}">
                <a16:creationId xmlns:a16="http://schemas.microsoft.com/office/drawing/2014/main" id="{BAB65310-2437-D0BA-0567-08C103E44C5E}"/>
              </a:ext>
            </a:extLst>
          </p:cNvPr>
          <p:cNvSpPr txBox="1"/>
          <p:nvPr/>
        </p:nvSpPr>
        <p:spPr>
          <a:xfrm>
            <a:off x="259402" y="259404"/>
            <a:ext cx="714605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BE" b="1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Wijkburgerpanels in het kader van het nieuw mobiliteitsplan ’23</a:t>
            </a:r>
          </a:p>
          <a:p>
            <a:r>
              <a:rPr lang="nl-BE" sz="1400" b="1" dirty="0">
                <a:solidFill>
                  <a:srgbClr val="000000"/>
                </a:solidFill>
                <a:latin typeface="arial" panose="020B0604020202020204" pitchFamily="34" charset="0"/>
              </a:rPr>
              <a:t>Mogelijkheid zone 30 voor wijk Bosstraat.</a:t>
            </a:r>
            <a:endParaRPr lang="en-GB" sz="1400" dirty="0"/>
          </a:p>
        </p:txBody>
      </p:sp>
      <p:pic>
        <p:nvPicPr>
          <p:cNvPr id="2" name="Afbeelding 1">
            <a:extLst>
              <a:ext uri="{FF2B5EF4-FFF2-40B4-BE49-F238E27FC236}">
                <a16:creationId xmlns:a16="http://schemas.microsoft.com/office/drawing/2014/main" id="{F7EA9DC3-7854-05D0-E029-B9DCFDEA561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9965" y="1651279"/>
            <a:ext cx="4687328" cy="4670283"/>
          </a:xfrm>
          <a:prstGeom prst="rect">
            <a:avLst/>
          </a:prstGeom>
        </p:spPr>
      </p:pic>
      <p:pic>
        <p:nvPicPr>
          <p:cNvPr id="5" name="Afbeelding 4">
            <a:extLst>
              <a:ext uri="{FF2B5EF4-FFF2-40B4-BE49-F238E27FC236}">
                <a16:creationId xmlns:a16="http://schemas.microsoft.com/office/drawing/2014/main" id="{E7D184DD-B3EA-2EF8-326A-B90B9AE700D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38280" y="1651278"/>
            <a:ext cx="4880503" cy="4670283"/>
          </a:xfrm>
          <a:prstGeom prst="rect">
            <a:avLst/>
          </a:prstGeom>
        </p:spPr>
      </p:pic>
      <p:sp>
        <p:nvSpPr>
          <p:cNvPr id="7" name="Tijdelijke aanduiding voor datum 6">
            <a:extLst>
              <a:ext uri="{FF2B5EF4-FFF2-40B4-BE49-F238E27FC236}">
                <a16:creationId xmlns:a16="http://schemas.microsoft.com/office/drawing/2014/main" id="{6C364C37-8EA4-4578-CE56-7560D69E6D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28/09/2023</a:t>
            </a:r>
            <a:endParaRPr lang="en-GB"/>
          </a:p>
        </p:txBody>
      </p:sp>
      <p:sp>
        <p:nvSpPr>
          <p:cNvPr id="8" name="Tijdelijke aanduiding voor voettekst 7">
            <a:extLst>
              <a:ext uri="{FF2B5EF4-FFF2-40B4-BE49-F238E27FC236}">
                <a16:creationId xmlns:a16="http://schemas.microsoft.com/office/drawing/2014/main" id="{102D8834-8BF7-8EFA-667A-66A289147F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Mobiliteitsplan Boom - Wijke Bosstraat-Hoek-Schomme</a:t>
            </a:r>
          </a:p>
        </p:txBody>
      </p:sp>
      <p:sp>
        <p:nvSpPr>
          <p:cNvPr id="9" name="Tijdelijke aanduiding voor dianummer 8">
            <a:extLst>
              <a:ext uri="{FF2B5EF4-FFF2-40B4-BE49-F238E27FC236}">
                <a16:creationId xmlns:a16="http://schemas.microsoft.com/office/drawing/2014/main" id="{1C0295F2-153F-FF8C-182B-3C85EDEDDC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6C577B-E443-4635-BDB5-9FD419D5AAC8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34924105"/>
      </p:ext>
    </p:extLst>
  </p:cSld>
  <p:clrMapOvr>
    <a:masterClrMapping/>
  </p:clrMapOvr>
</p:sld>
</file>

<file path=ppt/theme/theme1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554</Words>
  <Application>Microsoft Office PowerPoint</Application>
  <PresentationFormat>Breedbeeld</PresentationFormat>
  <Paragraphs>65</Paragraphs>
  <Slides>4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4</vt:i4>
      </vt:variant>
      <vt:variant>
        <vt:lpstr>Thema</vt:lpstr>
      </vt:variant>
      <vt:variant>
        <vt:i4>1</vt:i4>
      </vt:variant>
      <vt:variant>
        <vt:lpstr>Diatitels</vt:lpstr>
      </vt:variant>
      <vt:variant>
        <vt:i4>4</vt:i4>
      </vt:variant>
    </vt:vector>
  </HeadingPairs>
  <TitlesOfParts>
    <vt:vector size="9" baseType="lpstr">
      <vt:lpstr>Arial</vt:lpstr>
      <vt:lpstr>Arial</vt:lpstr>
      <vt:lpstr>Calibri</vt:lpstr>
      <vt:lpstr>Calibri Light</vt:lpstr>
      <vt:lpstr>Kantoorthema</vt:lpstr>
      <vt:lpstr>PowerPoint-presentatie</vt:lpstr>
      <vt:lpstr>PowerPoint-presentatie</vt:lpstr>
      <vt:lpstr>PowerPoint-presentatie</vt:lpstr>
      <vt:lpstr>PowerPoint-presentatie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PowerPoint-presentatie</dc:title>
  <dc:creator>Jan Dierckx</dc:creator>
  <cp:lastModifiedBy>Jan Dierckx</cp:lastModifiedBy>
  <cp:revision>7</cp:revision>
  <cp:lastPrinted>2023-09-28T16:48:51Z</cp:lastPrinted>
  <dcterms:created xsi:type="dcterms:W3CDTF">2023-09-28T16:29:16Z</dcterms:created>
  <dcterms:modified xsi:type="dcterms:W3CDTF">2023-09-29T13:09:03Z</dcterms:modified>
</cp:coreProperties>
</file>