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78" r:id="rId5"/>
    <p:sldId id="256" r:id="rId6"/>
    <p:sldId id="257" r:id="rId7"/>
    <p:sldId id="258" r:id="rId8"/>
    <p:sldId id="266" r:id="rId9"/>
    <p:sldId id="260" r:id="rId10"/>
    <p:sldId id="267" r:id="rId11"/>
    <p:sldId id="261" r:id="rId12"/>
    <p:sldId id="268" r:id="rId13"/>
    <p:sldId id="270" r:id="rId14"/>
    <p:sldId id="269" r:id="rId15"/>
    <p:sldId id="262" r:id="rId16"/>
    <p:sldId id="263" r:id="rId17"/>
    <p:sldId id="271" r:id="rId18"/>
    <p:sldId id="280" r:id="rId19"/>
    <p:sldId id="279" r:id="rId20"/>
    <p:sldId id="282" r:id="rId21"/>
  </p:sldIdLst>
  <p:sldSz cx="18288000" cy="10287000"/>
  <p:notesSz cx="6858000" cy="9144000"/>
  <p:embeddedFontLst>
    <p:embeddedFont>
      <p:font typeface="Cera PRO" panose="020B0604020202020204" charset="0"/>
      <p:regular r:id="rId23"/>
    </p:embeddedFont>
    <p:embeddedFont>
      <p:font typeface="Cera PRO Bold" panose="020B06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0" autoAdjust="0"/>
    <p:restoredTop sz="94649" autoAdjust="0"/>
  </p:normalViewPr>
  <p:slideViewPr>
    <p:cSldViewPr>
      <p:cViewPr varScale="1">
        <p:scale>
          <a:sx n="98" d="100"/>
          <a:sy n="98" d="100"/>
        </p:scale>
        <p:origin x="166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9F27F-CCF5-EC46-9B23-E1D4AC4DE8AC}" type="datetimeFigureOut">
              <a:rPr lang="nl-BE" smtClean="0"/>
              <a:t>26/02/2025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2702A-4ABA-CF47-B627-62AAA38FF14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967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2702A-4ABA-CF47-B627-62AAA38FF144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387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CB8E5-007C-37C0-810C-9D6D95D0E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34A4F2C-BBAF-6E93-5DB4-07C8F3E3C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705FB7A-F068-EB4D-712E-8A4A41015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842B1C-1617-8411-ECD9-91335E61C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2702A-4ABA-CF47-B627-62AAA38FF14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8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4A6953-F29A-8F0B-EDBD-8F78480EC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AAA007A-A281-A5F4-1518-5AF23483DA26}"/>
              </a:ext>
            </a:extLst>
          </p:cNvPr>
          <p:cNvSpPr txBox="1"/>
          <p:nvPr/>
        </p:nvSpPr>
        <p:spPr>
          <a:xfrm>
            <a:off x="2362200" y="4529137"/>
            <a:ext cx="1326759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chemeClr val="bg1"/>
                </a:solidFill>
                <a:latin typeface="Cera PRO Bold"/>
                <a:ea typeface="Cera PRO Bold"/>
                <a:cs typeface="Cera PRO Bold"/>
                <a:sym typeface="Cera PRO Bold"/>
              </a:rPr>
              <a:t>BRASSERIE DE SCHORRE</a:t>
            </a:r>
          </a:p>
        </p:txBody>
      </p:sp>
    </p:spTree>
    <p:extLst>
      <p:ext uri="{BB962C8B-B14F-4D97-AF65-F5344CB8AC3E}">
        <p14:creationId xmlns:p14="http://schemas.microsoft.com/office/powerpoint/2010/main" val="98217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296D11-A888-791A-4C5E-3376DAC56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A19133E7-8BFE-81A0-9A1A-4FD9E2D07751}"/>
              </a:ext>
            </a:extLst>
          </p:cNvPr>
          <p:cNvSpPr txBox="1"/>
          <p:nvPr/>
        </p:nvSpPr>
        <p:spPr>
          <a:xfrm>
            <a:off x="5943600" y="1019175"/>
            <a:ext cx="5753100" cy="924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6004" b="1" dirty="0">
                <a:solidFill>
                  <a:schemeClr val="bg1"/>
                </a:solidFill>
                <a:latin typeface="Cera PRO Bold"/>
                <a:ea typeface="Cera PRO Bold"/>
                <a:cs typeface="Cera PRO Bold"/>
                <a:sym typeface="Cera PRO Bold"/>
              </a:rPr>
              <a:t>Openingsactie  </a:t>
            </a:r>
            <a:endParaRPr kumimoji="0" lang="nl-BE" sz="6004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Bold"/>
              <a:ea typeface="Cera PRO Bold"/>
              <a:cs typeface="Cera PRO Bold"/>
              <a:sym typeface="Cera PRO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B1B100C-054F-1BA4-F581-42CF22A319FC}"/>
              </a:ext>
            </a:extLst>
          </p:cNvPr>
          <p:cNvSpPr txBox="1"/>
          <p:nvPr/>
        </p:nvSpPr>
        <p:spPr>
          <a:xfrm>
            <a:off x="3124200" y="4081158"/>
            <a:ext cx="15448722" cy="1062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187326">
              <a:lnSpc>
                <a:spcPts val="3499"/>
              </a:lnSpc>
            </a:pPr>
            <a:endParaRPr kumimoji="0" lang="nl-BE" sz="8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Cera PRO"/>
              <a:cs typeface="Cera PRO"/>
              <a:sym typeface="Cera PRO"/>
            </a:endParaRPr>
          </a:p>
          <a:p>
            <a:pPr indent="-187326">
              <a:lnSpc>
                <a:spcPts val="3499"/>
              </a:lnSpc>
            </a:pPr>
            <a:r>
              <a:rPr lang="nl-BE" sz="8800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U</a:t>
            </a:r>
            <a:r>
              <a:rPr kumimoji="0" lang="nl-BE" sz="8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w </a:t>
            </a:r>
            <a:r>
              <a:rPr lang="nl-BE" sz="8800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l</a:t>
            </a:r>
            <a:r>
              <a:rPr kumimoji="0" lang="nl-BE" sz="8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unchmenu</a:t>
            </a:r>
            <a:r>
              <a:rPr kumimoji="0" lang="nl-BE" sz="8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 aan 29€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13E8335-780C-D8FB-3035-89C4F11FE1C1}"/>
              </a:ext>
            </a:extLst>
          </p:cNvPr>
          <p:cNvSpPr txBox="1"/>
          <p:nvPr/>
        </p:nvSpPr>
        <p:spPr>
          <a:xfrm>
            <a:off x="5492214" y="5753100"/>
            <a:ext cx="73035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874" lvl="1" algn="ctr">
              <a:lnSpc>
                <a:spcPts val="3499"/>
              </a:lnSpc>
            </a:pPr>
            <a:r>
              <a:rPr lang="nl-BE" sz="3600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Voorgerecht</a:t>
            </a:r>
          </a:p>
          <a:p>
            <a:pPr marL="269874" lvl="1" algn="ctr">
              <a:lnSpc>
                <a:spcPts val="3499"/>
              </a:lnSpc>
            </a:pPr>
            <a:r>
              <a:rPr lang="nl-BE" sz="3600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Hoofdgerecht</a:t>
            </a:r>
          </a:p>
          <a:p>
            <a:pPr marL="269874" lvl="1" algn="ctr">
              <a:lnSpc>
                <a:spcPts val="3499"/>
              </a:lnSpc>
            </a:pPr>
            <a:r>
              <a:rPr lang="nl-BE" sz="3600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Add Desssert (+6EUR)</a:t>
            </a:r>
          </a:p>
        </p:txBody>
      </p:sp>
      <p:cxnSp>
        <p:nvCxnSpPr>
          <p:cNvPr id="6" name="Kromme verbindingslijn 5">
            <a:extLst>
              <a:ext uri="{FF2B5EF4-FFF2-40B4-BE49-F238E27FC236}">
                <a16:creationId xmlns:a16="http://schemas.microsoft.com/office/drawing/2014/main" id="{2F0A14B7-9E6C-F3D3-3361-8F4034E166AD}"/>
              </a:ext>
            </a:extLst>
          </p:cNvPr>
          <p:cNvCxnSpPr>
            <a:cxnSpLocks/>
          </p:cNvCxnSpPr>
          <p:nvPr/>
        </p:nvCxnSpPr>
        <p:spPr>
          <a:xfrm flipV="1">
            <a:off x="6172200" y="2287068"/>
            <a:ext cx="4876800" cy="532688"/>
          </a:xfrm>
          <a:prstGeom prst="curved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75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523FA9-3C5B-5E01-2DA9-2EF3BBA7D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CDAB099-96FE-7F5F-2CD1-15AEC32D4460}"/>
              </a:ext>
            </a:extLst>
          </p:cNvPr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 dirty="0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DRINKS  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276A5AE-3D91-4A3B-CD54-3626276CF35D}"/>
              </a:ext>
            </a:extLst>
          </p:cNvPr>
          <p:cNvSpPr txBox="1"/>
          <p:nvPr/>
        </p:nvSpPr>
        <p:spPr>
          <a:xfrm>
            <a:off x="1000626" y="7596260"/>
            <a:ext cx="7303572" cy="86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7C0F5-57F8-4FA1-543B-7727DEC88A88}"/>
              </a:ext>
            </a:extLst>
          </p:cNvPr>
          <p:cNvSpPr txBox="1"/>
          <p:nvPr/>
        </p:nvSpPr>
        <p:spPr>
          <a:xfrm>
            <a:off x="1028700" y="2857500"/>
            <a:ext cx="7303572" cy="131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3156DAB-BC88-968F-7384-08F2677357E7}"/>
              </a:ext>
            </a:extLst>
          </p:cNvPr>
          <p:cNvSpPr txBox="1"/>
          <p:nvPr/>
        </p:nvSpPr>
        <p:spPr>
          <a:xfrm>
            <a:off x="5826642" y="87824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3D07B5F-70A7-8C09-F8DD-AC027FAD3207}"/>
              </a:ext>
            </a:extLst>
          </p:cNvPr>
          <p:cNvSpPr txBox="1"/>
          <p:nvPr/>
        </p:nvSpPr>
        <p:spPr>
          <a:xfrm>
            <a:off x="1028700" y="2585050"/>
            <a:ext cx="13449300" cy="7147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 algn="l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WELKOM AAN ‘DEN TOOG’ MET ZITPLAATSEN</a:t>
            </a:r>
          </a:p>
          <a:p>
            <a:pPr marL="269874" lvl="1"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UITGEBREID ASSORTIMENT</a:t>
            </a:r>
          </a:p>
          <a:p>
            <a:pPr marL="1069974" lvl="2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Bieren &gt; hier werken we met Jupiler, Leffe, Karmeliet, Kwak, ..  </a:t>
            </a:r>
          </a:p>
          <a:p>
            <a:pPr marL="1069974" lvl="2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Wijnen </a:t>
            </a:r>
          </a:p>
          <a:p>
            <a:pPr marL="1069974" lvl="2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Apero’s</a:t>
            </a:r>
          </a:p>
          <a:p>
            <a:pPr marL="1069974" lvl="2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Warme dranken </a:t>
            </a:r>
          </a:p>
          <a:p>
            <a:pPr marL="269874" lvl="1" algn="l">
              <a:lnSpc>
                <a:spcPts val="3499"/>
              </a:lnSpc>
            </a:pPr>
            <a:endParaRPr lang="nl-BE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FRIDAY AFTERWORK 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Vanaf 16u30 free bites en heerlijke drankjes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Tweewekelijks bij goed weer </a:t>
            </a:r>
          </a:p>
          <a:p>
            <a:pPr marL="719666" lvl="2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</p:txBody>
      </p:sp>
    </p:spTree>
    <p:extLst>
      <p:ext uri="{BB962C8B-B14F-4D97-AF65-F5344CB8AC3E}">
        <p14:creationId xmlns:p14="http://schemas.microsoft.com/office/powerpoint/2010/main" val="1562834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585081" y="0"/>
            <a:ext cx="13411200" cy="10287000"/>
          </a:xfrm>
          <a:custGeom>
            <a:avLst/>
            <a:gdLst/>
            <a:ahLst/>
            <a:cxnLst/>
            <a:rect l="l" t="t" r="r" b="b"/>
            <a:pathLst>
              <a:path w="13411200" h="10287000">
                <a:moveTo>
                  <a:pt x="0" y="0"/>
                </a:moveTo>
                <a:lnTo>
                  <a:pt x="13411200" y="0"/>
                </a:lnTo>
                <a:lnTo>
                  <a:pt x="13411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TAKE AWAY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85050"/>
            <a:ext cx="7303572" cy="310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Take Away ruimte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Assortiment van warme &amp; koude dranken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Grab &amp; go artikelen (ontbijt, snacks, proteïne bars,…)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Perfect voor wandelaars, sporters en avonturiers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Info de Schorre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521610" y="-67888"/>
            <a:ext cx="13607514" cy="10422777"/>
          </a:xfrm>
          <a:custGeom>
            <a:avLst/>
            <a:gdLst/>
            <a:ahLst/>
            <a:cxnLst/>
            <a:rect l="l" t="t" r="r" b="b"/>
            <a:pathLst>
              <a:path w="13607514" h="10422777">
                <a:moveTo>
                  <a:pt x="0" y="0"/>
                </a:moveTo>
                <a:lnTo>
                  <a:pt x="13607514" y="0"/>
                </a:lnTo>
                <a:lnTo>
                  <a:pt x="13607514" y="10422776"/>
                </a:lnTo>
                <a:lnTo>
                  <a:pt x="0" y="10422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 dirty="0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BRASSERIE CORNER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85050"/>
            <a:ext cx="7303572" cy="221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Vergaderingen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Feesten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Speelhoek op zondag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Kinderfeestjes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25 gasten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DBAB8C-18CE-9C31-D4DB-DB424457B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DC930EFA-1A89-7C48-3E27-0B163D9719DF}"/>
              </a:ext>
            </a:extLst>
          </p:cNvPr>
          <p:cNvSpPr txBox="1"/>
          <p:nvPr/>
        </p:nvSpPr>
        <p:spPr>
          <a:xfrm>
            <a:off x="5943600" y="1019175"/>
            <a:ext cx="5753100" cy="924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004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Bold"/>
                <a:ea typeface="Cera PRO Bold"/>
                <a:cs typeface="Cera PRO Bold"/>
                <a:sym typeface="Cera PRO Bold"/>
              </a:rPr>
              <a:t>Openingsactie 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E171604-AB97-549D-DAA1-03DC32179BCD}"/>
              </a:ext>
            </a:extLst>
          </p:cNvPr>
          <p:cNvSpPr txBox="1"/>
          <p:nvPr/>
        </p:nvSpPr>
        <p:spPr>
          <a:xfrm>
            <a:off x="3352800" y="4081158"/>
            <a:ext cx="12115800" cy="1062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-187326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8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Cera PRO"/>
              <a:cs typeface="Cera PRO"/>
              <a:sym typeface="Cera PRO"/>
            </a:endParaRPr>
          </a:p>
          <a:p>
            <a:pPr marL="0" marR="0" lvl="0" indent="-187326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8800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Gezellig vergaderen .. </a:t>
            </a:r>
            <a:r>
              <a:rPr lang="en-US" sz="8800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 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Cera PRO"/>
              <a:cs typeface="Cera PRO"/>
              <a:sym typeface="Cera PRO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7559E5B-5686-A2CC-B124-20DB5DF8CC56}"/>
              </a:ext>
            </a:extLst>
          </p:cNvPr>
          <p:cNvSpPr txBox="1"/>
          <p:nvPr/>
        </p:nvSpPr>
        <p:spPr>
          <a:xfrm>
            <a:off x="5168364" y="5753100"/>
            <a:ext cx="7303572" cy="89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874" marR="0" lvl="1" indent="0" algn="ct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3600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Brasserie Corner gratis bij reservering van min 10pax 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 </a:t>
            </a:r>
          </a:p>
        </p:txBody>
      </p:sp>
      <p:cxnSp>
        <p:nvCxnSpPr>
          <p:cNvPr id="6" name="Kromme verbindingslijn 5">
            <a:extLst>
              <a:ext uri="{FF2B5EF4-FFF2-40B4-BE49-F238E27FC236}">
                <a16:creationId xmlns:a16="http://schemas.microsoft.com/office/drawing/2014/main" id="{A9EC356A-C215-CB7E-B2B7-4B7B9EA21817}"/>
              </a:ext>
            </a:extLst>
          </p:cNvPr>
          <p:cNvCxnSpPr>
            <a:cxnSpLocks/>
          </p:cNvCxnSpPr>
          <p:nvPr/>
        </p:nvCxnSpPr>
        <p:spPr>
          <a:xfrm flipV="1">
            <a:off x="6172200" y="2287068"/>
            <a:ext cx="4876800" cy="532688"/>
          </a:xfrm>
          <a:prstGeom prst="curved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0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C67EC4-76C2-1274-43B8-B06EA780B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FF391F54-589F-E9BC-94AF-20F258299625}"/>
              </a:ext>
            </a:extLst>
          </p:cNvPr>
          <p:cNvSpPr txBox="1"/>
          <p:nvPr/>
        </p:nvSpPr>
        <p:spPr>
          <a:xfrm>
            <a:off x="2362200" y="4529137"/>
            <a:ext cx="1326759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a PRO Bold"/>
                <a:ea typeface="Cera PRO Bold"/>
                <a:cs typeface="Cera PRO Bold"/>
                <a:sym typeface="Cera PRO Bold"/>
              </a:rPr>
              <a:t>EVENTS OP DE SCHORRE</a:t>
            </a:r>
          </a:p>
        </p:txBody>
      </p:sp>
    </p:spTree>
    <p:extLst>
      <p:ext uri="{BB962C8B-B14F-4D97-AF65-F5344CB8AC3E}">
        <p14:creationId xmlns:p14="http://schemas.microsoft.com/office/powerpoint/2010/main" val="75936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D0D89-5C7B-5E25-FC18-095EC86AB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21A22F1-B6C4-CDEE-26A2-776C9CF3C98D}"/>
              </a:ext>
            </a:extLst>
          </p:cNvPr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4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 Bold"/>
                <a:ea typeface="Cera PRO Bold"/>
                <a:cs typeface="Cera PRO Bold"/>
                <a:sym typeface="Cera PRO Bold"/>
              </a:rPr>
              <a:t>EVENTS OP SCHORRE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7AA05-5736-6B99-4091-3496BF782A75}"/>
              </a:ext>
            </a:extLst>
          </p:cNvPr>
          <p:cNvSpPr txBox="1"/>
          <p:nvPr/>
        </p:nvSpPr>
        <p:spPr>
          <a:xfrm>
            <a:off x="1028700" y="2857500"/>
            <a:ext cx="7303572" cy="265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WAT BIEDEN WIJ..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Cera PRO"/>
              <a:cs typeface="Cera PRO"/>
              <a:sym typeface="Cera PRO"/>
            </a:endParaRP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Crew catering voor tijden</a:t>
            </a: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s na event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VIP catering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Algemene ondersteuning</a:t>
            </a:r>
            <a:endParaRPr kumimoji="0" lang="nl-BE" sz="24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Cera PRO"/>
              <a:cs typeface="Cera PRO"/>
              <a:sym typeface="Cera PRO"/>
            </a:endParaRP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Cera PRO"/>
              <a:cs typeface="Cera PRO"/>
              <a:sym typeface="Cera PRO"/>
            </a:endParaRPr>
          </a:p>
        </p:txBody>
      </p:sp>
      <p:pic>
        <p:nvPicPr>
          <p:cNvPr id="6146" name="Picture 2" descr=" Plantendag met Kunstenaarsmarkt op Pinkstermaandag in De Schorre">
            <a:extLst>
              <a:ext uri="{FF2B5EF4-FFF2-40B4-BE49-F238E27FC236}">
                <a16:creationId xmlns:a16="http://schemas.microsoft.com/office/drawing/2014/main" id="{9C3536BF-03B0-672C-E490-B091AA80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16" y="0"/>
            <a:ext cx="15616712" cy="1028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44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AD7255-17AB-5689-ABD5-D84E758D2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140631-03BC-98D9-C909-DE7AECB84774}"/>
              </a:ext>
            </a:extLst>
          </p:cNvPr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4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 Bold"/>
                <a:ea typeface="Cera PRO Bold"/>
                <a:cs typeface="Cera PRO Bold"/>
                <a:sym typeface="Cera PRO Bold"/>
              </a:rPr>
              <a:t>WIJ ZIJN ER VOOR JULLIE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D8EB9B4-5066-A0AD-17C1-CA2A281675B9}"/>
              </a:ext>
            </a:extLst>
          </p:cNvPr>
          <p:cNvSpPr txBox="1"/>
          <p:nvPr/>
        </p:nvSpPr>
        <p:spPr>
          <a:xfrm>
            <a:off x="685800" y="8124469"/>
            <a:ext cx="2758284" cy="864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Sjoerd Zwart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Head of F&amp;B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38D24-AD14-8962-7536-70FA9D48DC8F}"/>
              </a:ext>
            </a:extLst>
          </p:cNvPr>
          <p:cNvSpPr txBox="1"/>
          <p:nvPr/>
        </p:nvSpPr>
        <p:spPr>
          <a:xfrm>
            <a:off x="3948911" y="8097776"/>
            <a:ext cx="3607789" cy="131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Xavier Van Hecke 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Chef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Cera PRO"/>
              <a:cs typeface="Cera PRO"/>
              <a:sym typeface="Cera PRO"/>
            </a:endParaRPr>
          </a:p>
        </p:txBody>
      </p:sp>
      <p:pic>
        <p:nvPicPr>
          <p:cNvPr id="8" name="Afbeelding 7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BC69B208-580D-B8DC-2F79-D1779B664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1" y="2953096"/>
            <a:ext cx="7315199" cy="4876799"/>
          </a:xfrm>
          <a:prstGeom prst="rect">
            <a:avLst/>
          </a:prstGeom>
        </p:spPr>
      </p:pic>
      <p:pic>
        <p:nvPicPr>
          <p:cNvPr id="10" name="Afbeelding 9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42042741-85AB-05F9-C8B9-5A616AC8F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16" y="2943069"/>
            <a:ext cx="7315199" cy="4876799"/>
          </a:xfrm>
          <a:prstGeom prst="rect">
            <a:avLst/>
          </a:prstGeom>
        </p:spPr>
      </p:pic>
      <p:pic>
        <p:nvPicPr>
          <p:cNvPr id="12" name="Afbeelding 11" descr="Afbeelding met persoon, tafelgerei, Wijnglas, person&#10;&#10;Automatisch gegenereerde beschrijving">
            <a:extLst>
              <a:ext uri="{FF2B5EF4-FFF2-40B4-BE49-F238E27FC236}">
                <a16:creationId xmlns:a16="http://schemas.microsoft.com/office/drawing/2014/main" id="{775D155F-7ECE-C9DE-546D-0993E5F2F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53095"/>
            <a:ext cx="3251200" cy="487680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EDC1E365-D4FA-85D1-3ED3-AA3F0B158E08}"/>
              </a:ext>
            </a:extLst>
          </p:cNvPr>
          <p:cNvSpPr txBox="1"/>
          <p:nvPr/>
        </p:nvSpPr>
        <p:spPr>
          <a:xfrm>
            <a:off x="11430000" y="8097776"/>
            <a:ext cx="3513153" cy="864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Hans Van den Broeck 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Cera PRO"/>
                <a:cs typeface="Cera PRO"/>
                <a:sym typeface="Cera PRO"/>
              </a:rPr>
              <a:t>Mgr.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CD10107-63BC-5715-E186-CD8B0756A594}"/>
              </a:ext>
            </a:extLst>
          </p:cNvPr>
          <p:cNvSpPr/>
          <p:nvPr/>
        </p:nvSpPr>
        <p:spPr>
          <a:xfrm>
            <a:off x="685800" y="2937457"/>
            <a:ext cx="3212617" cy="4908076"/>
          </a:xfrm>
          <a:prstGeom prst="rect">
            <a:avLst/>
          </a:prstGeom>
          <a:solidFill>
            <a:schemeClr val="tx1">
              <a:alpha val="0"/>
            </a:schemeClr>
          </a:solidFill>
          <a:ln w="603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7850A3C1-8633-646D-00AF-8F78A15CACC5}"/>
              </a:ext>
            </a:extLst>
          </p:cNvPr>
          <p:cNvSpPr/>
          <p:nvPr/>
        </p:nvSpPr>
        <p:spPr>
          <a:xfrm>
            <a:off x="3904915" y="2943069"/>
            <a:ext cx="7303571" cy="4908076"/>
          </a:xfrm>
          <a:prstGeom prst="rect">
            <a:avLst/>
          </a:prstGeom>
          <a:solidFill>
            <a:schemeClr val="tx1">
              <a:alpha val="0"/>
            </a:schemeClr>
          </a:solidFill>
          <a:ln w="603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575590EB-5B59-A609-96BD-85731110949A}"/>
              </a:ext>
            </a:extLst>
          </p:cNvPr>
          <p:cNvSpPr/>
          <p:nvPr/>
        </p:nvSpPr>
        <p:spPr>
          <a:xfrm>
            <a:off x="11214984" y="2943069"/>
            <a:ext cx="6387216" cy="4908076"/>
          </a:xfrm>
          <a:prstGeom prst="rect">
            <a:avLst/>
          </a:prstGeom>
          <a:solidFill>
            <a:schemeClr val="tx1">
              <a:alpha val="0"/>
            </a:schemeClr>
          </a:solidFill>
          <a:ln w="603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2911AD4-437C-A948-F8E6-988D4BC7F6DB}"/>
              </a:ext>
            </a:extLst>
          </p:cNvPr>
          <p:cNvSpPr txBox="1"/>
          <p:nvPr/>
        </p:nvSpPr>
        <p:spPr>
          <a:xfrm>
            <a:off x="13078891" y="8961859"/>
            <a:ext cx="4381396" cy="81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 Bold"/>
                <a:ea typeface="Cera PRO Bold"/>
                <a:cs typeface="Cera PRO Bold"/>
                <a:sym typeface="Cera PRO Bold"/>
              </a:rPr>
              <a:t>+32(0)496675399</a:t>
            </a:r>
          </a:p>
        </p:txBody>
      </p:sp>
    </p:spTree>
    <p:extLst>
      <p:ext uri="{BB962C8B-B14F-4D97-AF65-F5344CB8AC3E}">
        <p14:creationId xmlns:p14="http://schemas.microsoft.com/office/powerpoint/2010/main" val="3901194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TextBox 5"/>
          <p:cNvSpPr txBox="1"/>
          <p:nvPr/>
        </p:nvSpPr>
        <p:spPr>
          <a:xfrm>
            <a:off x="4343400" y="4914900"/>
            <a:ext cx="8915400" cy="1103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5400" b="1" dirty="0">
                <a:solidFill>
                  <a:schemeClr val="bg1"/>
                </a:solidFill>
                <a:latin typeface="Cera PRO"/>
                <a:ea typeface="Cera PRO"/>
                <a:cs typeface="Cera PRO"/>
                <a:sym typeface="Cera PRO"/>
              </a:rPr>
              <a:t>COMING BACK TO YOU</a:t>
            </a:r>
          </a:p>
          <a:p>
            <a:pPr algn="ctr">
              <a:lnSpc>
                <a:spcPts val="3499"/>
              </a:lnSpc>
            </a:pPr>
            <a:r>
              <a:rPr lang="en-US" sz="4400" b="1" dirty="0">
                <a:solidFill>
                  <a:schemeClr val="bg1"/>
                </a:solidFill>
                <a:latin typeface="Cera PRO"/>
                <a:ea typeface="Cera PRO"/>
                <a:cs typeface="Cera PRO"/>
                <a:sym typeface="Cera PRO"/>
              </a:rPr>
              <a:t>APRIL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46186">
            <a:off x="1483443" y="-5388591"/>
            <a:ext cx="15684900" cy="21043818"/>
          </a:xfrm>
          <a:custGeom>
            <a:avLst/>
            <a:gdLst/>
            <a:ahLst/>
            <a:cxnLst/>
            <a:rect l="l" t="t" r="r" b="b"/>
            <a:pathLst>
              <a:path w="15684900" h="21043818">
                <a:moveTo>
                  <a:pt x="0" y="0"/>
                </a:moveTo>
                <a:lnTo>
                  <a:pt x="15684900" y="0"/>
                </a:lnTo>
                <a:lnTo>
                  <a:pt x="15684900" y="21043817"/>
                </a:lnTo>
                <a:lnTo>
                  <a:pt x="0" y="2104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37047" t="-25404" r="-22806" b="-2882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875573" y="3530292"/>
            <a:ext cx="3197895" cy="319789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4945" b="-4945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14533" y="3538448"/>
            <a:ext cx="3197895" cy="31978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158" b="-158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79320" y="3530292"/>
            <a:ext cx="3197895" cy="319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1166" b="-1166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44107" y="3530292"/>
            <a:ext cx="3197895" cy="319789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1302" r="-1302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08894" y="3538448"/>
            <a:ext cx="3197895" cy="319789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t="-4945" b="-4945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875573" y="7183830"/>
            <a:ext cx="1653685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0251219" y="7765564"/>
            <a:ext cx="4492196" cy="439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4"/>
              </a:lnSpc>
            </a:pPr>
            <a:r>
              <a:rPr lang="en-US" sz="2524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1 FEBRUARI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34481" y="7765564"/>
            <a:ext cx="2404046" cy="439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4"/>
              </a:lnSpc>
            </a:pPr>
            <a:r>
              <a:rPr lang="en-US" sz="2524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8 JANUARI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019175"/>
            <a:ext cx="1326759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TIMELINE</a:t>
            </a:r>
          </a:p>
        </p:txBody>
      </p:sp>
      <p:sp>
        <p:nvSpPr>
          <p:cNvPr id="17" name="AutoShape 17"/>
          <p:cNvSpPr/>
          <p:nvPr/>
        </p:nvSpPr>
        <p:spPr>
          <a:xfrm>
            <a:off x="4136504" y="6976536"/>
            <a:ext cx="0" cy="65496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18" name="AutoShape 18"/>
          <p:cNvSpPr/>
          <p:nvPr/>
        </p:nvSpPr>
        <p:spPr>
          <a:xfrm>
            <a:off x="12497317" y="6852362"/>
            <a:ext cx="0" cy="65496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2" y="1"/>
            <a:ext cx="18274748" cy="10325100"/>
          </a:xfrm>
          <a:custGeom>
            <a:avLst/>
            <a:gdLst/>
            <a:ahLst/>
            <a:cxnLst/>
            <a:rect l="l" t="t" r="r" b="b"/>
            <a:pathLst>
              <a:path w="12476838" h="7018221">
                <a:moveTo>
                  <a:pt x="0" y="0"/>
                </a:moveTo>
                <a:lnTo>
                  <a:pt x="12476838" y="0"/>
                </a:lnTo>
                <a:lnTo>
                  <a:pt x="12476838" y="7018221"/>
                </a:lnTo>
                <a:lnTo>
                  <a:pt x="0" y="7018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 dirty="0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BIJ OPENING…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3491DC-E33D-2317-8EE4-229B23D1B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164340A-9184-76EB-E7C1-5340B2DDBCD7}"/>
              </a:ext>
            </a:extLst>
          </p:cNvPr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 dirty="0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TEAM, WIE ZIJN WIJ?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091D1B9-7C97-719F-35CD-9384443A86D0}"/>
              </a:ext>
            </a:extLst>
          </p:cNvPr>
          <p:cNvSpPr txBox="1"/>
          <p:nvPr/>
        </p:nvSpPr>
        <p:spPr>
          <a:xfrm>
            <a:off x="685800" y="8124469"/>
            <a:ext cx="2758284" cy="864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Sjoerd Zwart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Head of F&amp;B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E1688-2687-91DA-E15F-ED1CA44122C2}"/>
              </a:ext>
            </a:extLst>
          </p:cNvPr>
          <p:cNvSpPr txBox="1"/>
          <p:nvPr/>
        </p:nvSpPr>
        <p:spPr>
          <a:xfrm>
            <a:off x="3948911" y="8097776"/>
            <a:ext cx="3607789" cy="131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Xavier Van Hecke 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Chef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</p:txBody>
      </p:sp>
      <p:pic>
        <p:nvPicPr>
          <p:cNvPr id="8" name="Afbeelding 7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58BA893D-B186-0537-004A-D0A496248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1" y="2953096"/>
            <a:ext cx="7315199" cy="4876799"/>
          </a:xfrm>
          <a:prstGeom prst="rect">
            <a:avLst/>
          </a:prstGeom>
        </p:spPr>
      </p:pic>
      <p:pic>
        <p:nvPicPr>
          <p:cNvPr id="10" name="Afbeelding 9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8EAE2197-976A-5515-1693-B9C68417C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16" y="2943069"/>
            <a:ext cx="7315199" cy="4876799"/>
          </a:xfrm>
          <a:prstGeom prst="rect">
            <a:avLst/>
          </a:prstGeom>
        </p:spPr>
      </p:pic>
      <p:pic>
        <p:nvPicPr>
          <p:cNvPr id="12" name="Afbeelding 11" descr="Afbeelding met persoon, tafelgerei, Wijnglas, person&#10;&#10;Automatisch gegenereerde beschrijving">
            <a:extLst>
              <a:ext uri="{FF2B5EF4-FFF2-40B4-BE49-F238E27FC236}">
                <a16:creationId xmlns:a16="http://schemas.microsoft.com/office/drawing/2014/main" id="{A9154863-81CC-49AF-7F0F-16079988C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53095"/>
            <a:ext cx="3251200" cy="487680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98D50081-39AF-54AB-1022-A84783B92002}"/>
              </a:ext>
            </a:extLst>
          </p:cNvPr>
          <p:cNvSpPr txBox="1"/>
          <p:nvPr/>
        </p:nvSpPr>
        <p:spPr>
          <a:xfrm>
            <a:off x="11430000" y="8097776"/>
            <a:ext cx="3513153" cy="864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Hans Van den Broeck 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Mgr.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86A45B9-B78A-6522-32D3-485FB7B8AD02}"/>
              </a:ext>
            </a:extLst>
          </p:cNvPr>
          <p:cNvSpPr/>
          <p:nvPr/>
        </p:nvSpPr>
        <p:spPr>
          <a:xfrm>
            <a:off x="685800" y="2937457"/>
            <a:ext cx="3212617" cy="4908076"/>
          </a:xfrm>
          <a:prstGeom prst="rect">
            <a:avLst/>
          </a:prstGeom>
          <a:solidFill>
            <a:schemeClr val="tx1">
              <a:alpha val="0"/>
            </a:schemeClr>
          </a:solidFill>
          <a:ln w="603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3DEED201-1205-E567-9749-D414EC980861}"/>
              </a:ext>
            </a:extLst>
          </p:cNvPr>
          <p:cNvSpPr/>
          <p:nvPr/>
        </p:nvSpPr>
        <p:spPr>
          <a:xfrm>
            <a:off x="3904915" y="2943069"/>
            <a:ext cx="7303571" cy="4908076"/>
          </a:xfrm>
          <a:prstGeom prst="rect">
            <a:avLst/>
          </a:prstGeom>
          <a:solidFill>
            <a:schemeClr val="tx1">
              <a:alpha val="0"/>
            </a:schemeClr>
          </a:solidFill>
          <a:ln w="603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706E8800-9B08-B106-F6D9-F4E07BEB4EBA}"/>
              </a:ext>
            </a:extLst>
          </p:cNvPr>
          <p:cNvSpPr/>
          <p:nvPr/>
        </p:nvSpPr>
        <p:spPr>
          <a:xfrm>
            <a:off x="11214984" y="2943069"/>
            <a:ext cx="6387216" cy="4908076"/>
          </a:xfrm>
          <a:prstGeom prst="rect">
            <a:avLst/>
          </a:prstGeom>
          <a:solidFill>
            <a:schemeClr val="tx1">
              <a:alpha val="0"/>
            </a:schemeClr>
          </a:solidFill>
          <a:ln w="603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8041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81490" y="-10183"/>
            <a:ext cx="13931939" cy="10287000"/>
          </a:xfrm>
          <a:custGeom>
            <a:avLst/>
            <a:gdLst/>
            <a:ahLst/>
            <a:cxnLst/>
            <a:rect l="l" t="t" r="r" b="b"/>
            <a:pathLst>
              <a:path w="13931939" h="10287000">
                <a:moveTo>
                  <a:pt x="0" y="0"/>
                </a:moveTo>
                <a:lnTo>
                  <a:pt x="13931939" y="0"/>
                </a:lnTo>
                <a:lnTo>
                  <a:pt x="139319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6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OPENINGSDAGEN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85050"/>
            <a:ext cx="8115300" cy="894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WEEK: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Woensdag: 11:00 - 19:00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Donderdag: 11:00 - 19:00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Vrijdag: 11:00 - 21:00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Zaterdag: 10:00 - 21:00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Zondag: 10:00 - 20:00</a:t>
            </a:r>
          </a:p>
          <a:p>
            <a:pPr algn="l">
              <a:lnSpc>
                <a:spcPts val="3499"/>
              </a:lnSpc>
            </a:pPr>
            <a:endParaRPr lang="nl-BE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OPEN: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Schoolvakanties 7/7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Feestdagen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Oktober - Maart: 3 dagen gesloten (ma, din,...)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Maart - Oktober: 2 dagen gesloten (ma, din)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endParaRPr lang="nl-BE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indent="-187326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VOOR &amp; NA TOMORROWLAND:</a:t>
            </a:r>
          </a:p>
          <a:p>
            <a:pPr marL="612774" lvl="1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Open tot en met 13 juli </a:t>
            </a:r>
          </a:p>
          <a:p>
            <a:pPr marL="612774" lvl="1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Terug open op 2 augustus 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612774" lvl="1" indent="-342900" algn="l">
              <a:lnSpc>
                <a:spcPts val="3499"/>
              </a:lnSpc>
              <a:buFont typeface="Arial" panose="020B0604020202020204" pitchFamily="34" charset="0"/>
              <a:buChar char="•"/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045FDDC-7536-92F8-4730-76728E64FC57}"/>
              </a:ext>
            </a:extLst>
          </p:cNvPr>
          <p:cNvSpPr txBox="1"/>
          <p:nvPr/>
        </p:nvSpPr>
        <p:spPr>
          <a:xfrm>
            <a:off x="1028701" y="8191500"/>
            <a:ext cx="151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f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4E2887-CB41-DF22-0589-09C556AE9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8A7AFA4-CBCB-188B-EEE5-9CB1093C5FD9}"/>
              </a:ext>
            </a:extLst>
          </p:cNvPr>
          <p:cNvSpPr/>
          <p:nvPr/>
        </p:nvSpPr>
        <p:spPr>
          <a:xfrm>
            <a:off x="9681490" y="0"/>
            <a:ext cx="9955728" cy="10400745"/>
          </a:xfrm>
          <a:custGeom>
            <a:avLst/>
            <a:gdLst/>
            <a:ahLst/>
            <a:cxnLst/>
            <a:rect l="l" t="t" r="r" b="b"/>
            <a:pathLst>
              <a:path w="9955728" h="10400745">
                <a:moveTo>
                  <a:pt x="0" y="0"/>
                </a:moveTo>
                <a:lnTo>
                  <a:pt x="9955728" y="0"/>
                </a:lnTo>
                <a:lnTo>
                  <a:pt x="9955728" y="10400745"/>
                </a:lnTo>
                <a:lnTo>
                  <a:pt x="0" y="10400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0" r="-7497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BCD5246-7F80-C0CC-0944-0A310317961D}"/>
              </a:ext>
            </a:extLst>
          </p:cNvPr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BRASSERIE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0240D2-16F5-040B-206D-7924F836CB9B}"/>
              </a:ext>
            </a:extLst>
          </p:cNvPr>
          <p:cNvSpPr txBox="1"/>
          <p:nvPr/>
        </p:nvSpPr>
        <p:spPr>
          <a:xfrm>
            <a:off x="1000626" y="7596260"/>
            <a:ext cx="7303572" cy="176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CAPACITEIT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Brasserie: 125 stoelen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Overdekt terras: 80 stoelen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Zaaltje: 25 stoelen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7239A7-7085-0570-CE9E-01B8AC098AAC}"/>
              </a:ext>
            </a:extLst>
          </p:cNvPr>
          <p:cNvSpPr txBox="1"/>
          <p:nvPr/>
        </p:nvSpPr>
        <p:spPr>
          <a:xfrm>
            <a:off x="1028700" y="2857500"/>
            <a:ext cx="7303572" cy="355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WAT BIEDEN WIJ..</a:t>
            </a:r>
          </a:p>
          <a:p>
            <a:pPr algn="l">
              <a:lnSpc>
                <a:spcPts val="3499"/>
              </a:lnSpc>
            </a:pPr>
            <a:endParaRPr lang="nl-BE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Een toegankelijke brasserie</a:t>
            </a:r>
          </a:p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Iedereen welkom</a:t>
            </a:r>
          </a:p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Vlaamse klassiekers</a:t>
            </a:r>
          </a:p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Brasserie binnen/buiten</a:t>
            </a:r>
          </a:p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Brasserie Corner voor meetings, feestjes,..</a:t>
            </a:r>
          </a:p>
          <a:p>
            <a:pPr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Take away</a:t>
            </a:r>
          </a:p>
        </p:txBody>
      </p:sp>
    </p:spTree>
    <p:extLst>
      <p:ext uri="{BB962C8B-B14F-4D97-AF65-F5344CB8AC3E}">
        <p14:creationId xmlns:p14="http://schemas.microsoft.com/office/powerpoint/2010/main" val="43501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958727" y="-10183"/>
            <a:ext cx="10325100" cy="10287000"/>
          </a:xfrm>
          <a:custGeom>
            <a:avLst/>
            <a:gdLst/>
            <a:ahLst/>
            <a:cxnLst/>
            <a:rect l="l" t="t" r="r" b="b"/>
            <a:pathLst>
              <a:path w="10325100" h="10287000">
                <a:moveTo>
                  <a:pt x="0" y="0"/>
                </a:moveTo>
                <a:lnTo>
                  <a:pt x="10325100" y="0"/>
                </a:lnTo>
                <a:lnTo>
                  <a:pt x="103251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1028700" y="1019175"/>
            <a:ext cx="9958448" cy="92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 dirty="0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FOOD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85050"/>
            <a:ext cx="7303572" cy="6250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874" lvl="1"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VLAAMSE KLASSIEKERS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Kaas-en garnaalkroketten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Carpaccio van gerijpte entrecote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Vo LOVE ent 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Stoofvlees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Spaghetti bolognaise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Dame Blanche/Noir</a:t>
            </a:r>
          </a:p>
          <a:p>
            <a:pPr marL="1079499" lvl="2" indent="-359833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Pannenkoeken/Brusselse Wafels</a:t>
            </a:r>
          </a:p>
          <a:p>
            <a:pPr marL="719666" lvl="2">
              <a:lnSpc>
                <a:spcPts val="3499"/>
              </a:lnSpc>
            </a:pPr>
            <a:endParaRPr lang="nl-BE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LEUKE KINDERGERECHTEN </a:t>
            </a:r>
          </a:p>
          <a:p>
            <a:pPr marL="269874" lvl="1" algn="l">
              <a:lnSpc>
                <a:spcPts val="3499"/>
              </a:lnSpc>
            </a:pPr>
            <a:endParaRPr lang="nl-BE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r>
              <a:rPr lang="nl-BE" sz="2499" dirty="0">
                <a:solidFill>
                  <a:srgbClr val="FFFFFF"/>
                </a:solidFill>
                <a:latin typeface="Cera PRO"/>
                <a:ea typeface="Cera PRO"/>
                <a:cs typeface="Cera PRO"/>
                <a:sym typeface="Cera PRO"/>
              </a:rPr>
              <a:t>SUNDAY BRUNCH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  <a:p>
            <a:pPr marL="269874" lvl="1"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38D2C-C91E-DFE4-C8C0-010BBB749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783853-DEBB-192F-B809-0A6D0B6635C4}"/>
              </a:ext>
            </a:extLst>
          </p:cNvPr>
          <p:cNvSpPr txBox="1"/>
          <p:nvPr/>
        </p:nvSpPr>
        <p:spPr>
          <a:xfrm>
            <a:off x="1028700" y="2857500"/>
            <a:ext cx="7303572" cy="415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Cera PRO"/>
              <a:ea typeface="Cera PRO"/>
              <a:cs typeface="Cera PRO"/>
              <a:sym typeface="Cera PRO"/>
            </a:endParaRPr>
          </a:p>
        </p:txBody>
      </p:sp>
      <p:pic>
        <p:nvPicPr>
          <p:cNvPr id="5" name="Afbeelding 4" descr="Afbeelding met voedsel, bord, gerecht, garneren&#10;&#10;Door AI gegenereerde inhoud is mogelijk onjuist.">
            <a:extLst>
              <a:ext uri="{FF2B5EF4-FFF2-40B4-BE49-F238E27FC236}">
                <a16:creationId xmlns:a16="http://schemas.microsoft.com/office/drawing/2014/main" id="{3955BBC1-A71D-BDE0-1A72-A4D4A8130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1997758"/>
            <a:ext cx="9525000" cy="12700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1A9A106-F670-1684-6C30-A7F9C3204201}"/>
              </a:ext>
            </a:extLst>
          </p:cNvPr>
          <p:cNvSpPr txBox="1"/>
          <p:nvPr/>
        </p:nvSpPr>
        <p:spPr>
          <a:xfrm>
            <a:off x="4710303" y="8877300"/>
            <a:ext cx="5067300" cy="924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004" b="1" dirty="0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Vo </a:t>
            </a:r>
            <a:r>
              <a:rPr lang="en-US" sz="6004" b="1" dirty="0">
                <a:solidFill>
                  <a:srgbClr val="FF0000"/>
                </a:solidFill>
                <a:latin typeface="APPLE CHANCERY" panose="03020702040506060504" pitchFamily="66" charset="-79"/>
                <a:ea typeface="Cera PRO Bold"/>
                <a:cs typeface="APPLE CHANCERY" panose="03020702040506060504" pitchFamily="66" charset="-79"/>
                <a:sym typeface="Cera PRO Bold"/>
              </a:rPr>
              <a:t>Love</a:t>
            </a:r>
            <a:r>
              <a:rPr lang="en-US" sz="6004" b="1" dirty="0">
                <a:solidFill>
                  <a:srgbClr val="FFFFFF"/>
                </a:solidFill>
                <a:latin typeface="Cera PRO Bold"/>
                <a:ea typeface="Cera PRO Bold"/>
                <a:cs typeface="Cera PRO Bold"/>
                <a:sym typeface="Cera PRO Bold"/>
              </a:rPr>
              <a:t> ent </a:t>
            </a:r>
          </a:p>
        </p:txBody>
      </p:sp>
    </p:spTree>
    <p:extLst>
      <p:ext uri="{BB962C8B-B14F-4D97-AF65-F5344CB8AC3E}">
        <p14:creationId xmlns:p14="http://schemas.microsoft.com/office/powerpoint/2010/main" val="2686450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7DF944095F814AB22E7244C59B4E53" ma:contentTypeVersion="4" ma:contentTypeDescription="Een nieuw document maken." ma:contentTypeScope="" ma:versionID="9c6bc61e3505aa1ccfe2652e58bf129b">
  <xsd:schema xmlns:xsd="http://www.w3.org/2001/XMLSchema" xmlns:xs="http://www.w3.org/2001/XMLSchema" xmlns:p="http://schemas.microsoft.com/office/2006/metadata/properties" xmlns:ns2="7f713295-ce50-4483-9ae6-7c3dc17fd08c" targetNamespace="http://schemas.microsoft.com/office/2006/metadata/properties" ma:root="true" ma:fieldsID="583d73a1616d6f4d3bb2a207e8b3c2ca" ns2:_="">
    <xsd:import namespace="7f713295-ce50-4483-9ae6-7c3dc17fd0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13295-ce50-4483-9ae6-7c3dc17fd0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E5FF31-0511-4F23-8116-861F28DFEC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D5A5E6-5C4C-4C7C-B63C-BF32AD25F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713295-ce50-4483-9ae6-7c3dc17fd0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A25F8B-D861-4494-8DF6-B4A8CFBEB934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elements/1.1/"/>
    <ds:schemaRef ds:uri="9253ad91-7e3e-4f4a-8062-c1b029c6374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344</Words>
  <Application>Microsoft Office PowerPoint</Application>
  <PresentationFormat>Aangepast</PresentationFormat>
  <Paragraphs>118</Paragraphs>
  <Slides>17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Calibri</vt:lpstr>
      <vt:lpstr>APPLE CHANCERY</vt:lpstr>
      <vt:lpstr>Aptos</vt:lpstr>
      <vt:lpstr>Cera PRO Bold</vt:lpstr>
      <vt:lpstr>Cera PRO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BRASSERIE DE SCHORRE</dc:title>
  <dc:creator>Jan Dierckx</dc:creator>
  <cp:lastModifiedBy>Jan Dierckx</cp:lastModifiedBy>
  <cp:revision>6</cp:revision>
  <dcterms:created xsi:type="dcterms:W3CDTF">2006-08-16T00:00:00Z</dcterms:created>
  <dcterms:modified xsi:type="dcterms:W3CDTF">2025-02-26T20:09:55Z</dcterms:modified>
  <dc:identifier>DAGeylF5Usg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0x010100BB7DF944095F814AB22E7244C59B4E53</vt:lpwstr>
  </property>
  <property fmtid="{D5CDD505-2E9C-101B-9397-08002B2CF9AE}" pid="3" name="MediaServiceImageTags">
    <vt:lpwstr/>
  </property>
</Properties>
</file>