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258" r:id="rId3"/>
    <p:sldId id="277" r:id="rId4"/>
    <p:sldId id="284" r:id="rId5"/>
    <p:sldId id="296" r:id="rId6"/>
    <p:sldId id="282" r:id="rId7"/>
    <p:sldId id="287" r:id="rId8"/>
    <p:sldId id="283" r:id="rId9"/>
    <p:sldId id="318" r:id="rId10"/>
    <p:sldId id="285" r:id="rId11"/>
    <p:sldId id="289" r:id="rId12"/>
    <p:sldId id="298" r:id="rId13"/>
    <p:sldId id="315" r:id="rId14"/>
    <p:sldId id="316" r:id="rId15"/>
    <p:sldId id="320" r:id="rId16"/>
    <p:sldId id="299" r:id="rId17"/>
    <p:sldId id="286" r:id="rId18"/>
    <p:sldId id="312" r:id="rId19"/>
    <p:sldId id="313" r:id="rId20"/>
    <p:sldId id="292" r:id="rId21"/>
    <p:sldId id="319" r:id="rId22"/>
    <p:sldId id="300" r:id="rId23"/>
    <p:sldId id="301" r:id="rId24"/>
    <p:sldId id="302" r:id="rId25"/>
    <p:sldId id="303" r:id="rId26"/>
    <p:sldId id="304" r:id="rId27"/>
    <p:sldId id="305" r:id="rId28"/>
    <p:sldId id="306" r:id="rId29"/>
    <p:sldId id="307" r:id="rId30"/>
    <p:sldId id="308" r:id="rId31"/>
    <p:sldId id="309" r:id="rId32"/>
    <p:sldId id="310" r:id="rId33"/>
    <p:sldId id="311" r:id="rId34"/>
    <p:sldId id="290" r:id="rId35"/>
    <p:sldId id="293" r:id="rId36"/>
    <p:sldId id="294" r:id="rId37"/>
    <p:sldId id="295" r:id="rId38"/>
    <p:sldId id="317" r:id="rId39"/>
    <p:sldId id="321" r:id="rId40"/>
  </p:sldIdLst>
  <p:sldSz cx="12192000" cy="6858000"/>
  <p:notesSz cx="6797675"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3" autoAdjust="0"/>
    <p:restoredTop sz="94660"/>
  </p:normalViewPr>
  <p:slideViewPr>
    <p:cSldViewPr snapToGrid="0">
      <p:cViewPr varScale="1">
        <p:scale>
          <a:sx n="141" d="100"/>
          <a:sy n="141" d="100"/>
        </p:scale>
        <p:origin x="80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46421E84-222F-4606-8092-A0B8A64BDFD5}" type="datetimeFigureOut">
              <a:rPr lang="en-GB" smtClean="0"/>
              <a:t>23/12/2022</a:t>
            </a:fld>
            <a:endParaRPr lang="en-GB"/>
          </a:p>
        </p:txBody>
      </p:sp>
      <p:sp>
        <p:nvSpPr>
          <p:cNvPr id="4" name="Tijdelijke aanduiding voor dia-afbeelding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4F653779-7521-4DE1-AB06-8E3F585D2283}" type="slidenum">
              <a:rPr lang="en-GB" smtClean="0"/>
              <a:t>‹nr.›</a:t>
            </a:fld>
            <a:endParaRPr lang="en-GB"/>
          </a:p>
        </p:txBody>
      </p:sp>
    </p:spTree>
    <p:extLst>
      <p:ext uri="{BB962C8B-B14F-4D97-AF65-F5344CB8AC3E}">
        <p14:creationId xmlns:p14="http://schemas.microsoft.com/office/powerpoint/2010/main" val="307310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AF3E3B-B081-4E02-94A7-10036C4AAEB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8EBDB18D-FC95-4DDD-A090-566E4EC740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B91984A6-6C81-44F8-9D1B-CF6D11979B65}"/>
              </a:ext>
            </a:extLst>
          </p:cNvPr>
          <p:cNvSpPr>
            <a:spLocks noGrp="1"/>
          </p:cNvSpPr>
          <p:nvPr>
            <p:ph type="dt" sz="half" idx="10"/>
          </p:nvPr>
        </p:nvSpPr>
        <p:spPr/>
        <p:txBody>
          <a:bodyPr/>
          <a:lstStyle/>
          <a:p>
            <a:r>
              <a:rPr lang="en-US"/>
              <a:t>13 okt 2021</a:t>
            </a:r>
            <a:endParaRPr lang="en-GB"/>
          </a:p>
        </p:txBody>
      </p:sp>
      <p:sp>
        <p:nvSpPr>
          <p:cNvPr id="5" name="Tijdelijke aanduiding voor voettekst 4">
            <a:extLst>
              <a:ext uri="{FF2B5EF4-FFF2-40B4-BE49-F238E27FC236}">
                <a16:creationId xmlns:a16="http://schemas.microsoft.com/office/drawing/2014/main" id="{EE40410B-42AE-45DE-9338-998E56DEBE81}"/>
              </a:ext>
            </a:extLst>
          </p:cNvPr>
          <p:cNvSpPr>
            <a:spLocks noGrp="1"/>
          </p:cNvSpPr>
          <p:nvPr>
            <p:ph type="ftr" sz="quarter" idx="11"/>
          </p:nvPr>
        </p:nvSpPr>
        <p:spPr/>
        <p:txBody>
          <a:bodyPr/>
          <a:lstStyle/>
          <a:p>
            <a:r>
              <a:rPr lang="en-GB"/>
              <a:t>Wijkraad  20211019:      2020 - 2021</a:t>
            </a:r>
          </a:p>
        </p:txBody>
      </p:sp>
      <p:sp>
        <p:nvSpPr>
          <p:cNvPr id="6" name="Tijdelijke aanduiding voor dianummer 5">
            <a:extLst>
              <a:ext uri="{FF2B5EF4-FFF2-40B4-BE49-F238E27FC236}">
                <a16:creationId xmlns:a16="http://schemas.microsoft.com/office/drawing/2014/main" id="{61AF8236-3F96-41BE-9B1C-796B24920F47}"/>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424150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71D4F2-C2DE-4C9A-87B1-9AF023AC5B2E}"/>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9E44D674-5B98-4267-845D-55C1B8E5BE2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5F065E3C-9331-4470-975D-8E6D7FFC54D5}"/>
              </a:ext>
            </a:extLst>
          </p:cNvPr>
          <p:cNvSpPr>
            <a:spLocks noGrp="1"/>
          </p:cNvSpPr>
          <p:nvPr>
            <p:ph type="dt" sz="half" idx="10"/>
          </p:nvPr>
        </p:nvSpPr>
        <p:spPr/>
        <p:txBody>
          <a:bodyPr/>
          <a:lstStyle/>
          <a:p>
            <a:r>
              <a:rPr lang="en-US"/>
              <a:t>13 okt 2021</a:t>
            </a:r>
            <a:endParaRPr lang="en-GB"/>
          </a:p>
        </p:txBody>
      </p:sp>
      <p:sp>
        <p:nvSpPr>
          <p:cNvPr id="5" name="Tijdelijke aanduiding voor voettekst 4">
            <a:extLst>
              <a:ext uri="{FF2B5EF4-FFF2-40B4-BE49-F238E27FC236}">
                <a16:creationId xmlns:a16="http://schemas.microsoft.com/office/drawing/2014/main" id="{F34C86C6-7D09-48C9-8009-2913DEC4526D}"/>
              </a:ext>
            </a:extLst>
          </p:cNvPr>
          <p:cNvSpPr>
            <a:spLocks noGrp="1"/>
          </p:cNvSpPr>
          <p:nvPr>
            <p:ph type="ftr" sz="quarter" idx="11"/>
          </p:nvPr>
        </p:nvSpPr>
        <p:spPr/>
        <p:txBody>
          <a:bodyPr/>
          <a:lstStyle/>
          <a:p>
            <a:r>
              <a:rPr lang="en-GB"/>
              <a:t>Wijkraad  20211019:      2020 - 2021</a:t>
            </a:r>
          </a:p>
        </p:txBody>
      </p:sp>
      <p:sp>
        <p:nvSpPr>
          <p:cNvPr id="6" name="Tijdelijke aanduiding voor dianummer 5">
            <a:extLst>
              <a:ext uri="{FF2B5EF4-FFF2-40B4-BE49-F238E27FC236}">
                <a16:creationId xmlns:a16="http://schemas.microsoft.com/office/drawing/2014/main" id="{204696DB-E490-41D4-A2F5-48C8461CB4BF}"/>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900917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65CB5BF-9FB8-473B-8E6B-E9E0DEAB5899}"/>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48F70CCF-8436-44CF-AE2D-83B22ED6733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026C7659-A06E-4166-B303-9CAA0C8F0690}"/>
              </a:ext>
            </a:extLst>
          </p:cNvPr>
          <p:cNvSpPr>
            <a:spLocks noGrp="1"/>
          </p:cNvSpPr>
          <p:nvPr>
            <p:ph type="dt" sz="half" idx="10"/>
          </p:nvPr>
        </p:nvSpPr>
        <p:spPr/>
        <p:txBody>
          <a:bodyPr/>
          <a:lstStyle/>
          <a:p>
            <a:r>
              <a:rPr lang="en-US"/>
              <a:t>13 okt 2021</a:t>
            </a:r>
            <a:endParaRPr lang="en-GB"/>
          </a:p>
        </p:txBody>
      </p:sp>
      <p:sp>
        <p:nvSpPr>
          <p:cNvPr id="5" name="Tijdelijke aanduiding voor voettekst 4">
            <a:extLst>
              <a:ext uri="{FF2B5EF4-FFF2-40B4-BE49-F238E27FC236}">
                <a16:creationId xmlns:a16="http://schemas.microsoft.com/office/drawing/2014/main" id="{CA5853F6-0F40-4B12-A7B8-DDA5909C1B21}"/>
              </a:ext>
            </a:extLst>
          </p:cNvPr>
          <p:cNvSpPr>
            <a:spLocks noGrp="1"/>
          </p:cNvSpPr>
          <p:nvPr>
            <p:ph type="ftr" sz="quarter" idx="11"/>
          </p:nvPr>
        </p:nvSpPr>
        <p:spPr/>
        <p:txBody>
          <a:bodyPr/>
          <a:lstStyle/>
          <a:p>
            <a:r>
              <a:rPr lang="en-GB"/>
              <a:t>Wijkraad  20211019:      2020 - 2021</a:t>
            </a:r>
          </a:p>
        </p:txBody>
      </p:sp>
      <p:sp>
        <p:nvSpPr>
          <p:cNvPr id="6" name="Tijdelijke aanduiding voor dianummer 5">
            <a:extLst>
              <a:ext uri="{FF2B5EF4-FFF2-40B4-BE49-F238E27FC236}">
                <a16:creationId xmlns:a16="http://schemas.microsoft.com/office/drawing/2014/main" id="{45EA6F2D-CD71-4A0A-B276-1D66DBFE9FBC}"/>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352914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AF3E3B-B081-4E02-94A7-10036C4AAEB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8EBDB18D-FC95-4DDD-A090-566E4EC740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B91984A6-6C81-44F8-9D1B-CF6D11979B65}"/>
              </a:ext>
            </a:extLst>
          </p:cNvPr>
          <p:cNvSpPr>
            <a:spLocks noGrp="1"/>
          </p:cNvSpPr>
          <p:nvPr>
            <p:ph type="dt" sz="half" idx="10"/>
          </p:nvPr>
        </p:nvSpPr>
        <p:spPr/>
        <p:txBody>
          <a:bodyPr/>
          <a:lstStyle/>
          <a:p>
            <a:r>
              <a:rPr lang="en-US"/>
              <a:t>13 okt 2021</a:t>
            </a:r>
            <a:endParaRPr lang="en-GB"/>
          </a:p>
        </p:txBody>
      </p:sp>
      <p:sp>
        <p:nvSpPr>
          <p:cNvPr id="5" name="Tijdelijke aanduiding voor voettekst 4">
            <a:extLst>
              <a:ext uri="{FF2B5EF4-FFF2-40B4-BE49-F238E27FC236}">
                <a16:creationId xmlns:a16="http://schemas.microsoft.com/office/drawing/2014/main" id="{EE40410B-42AE-45DE-9338-998E56DEBE81}"/>
              </a:ext>
            </a:extLst>
          </p:cNvPr>
          <p:cNvSpPr>
            <a:spLocks noGrp="1"/>
          </p:cNvSpPr>
          <p:nvPr>
            <p:ph type="ftr" sz="quarter" idx="11"/>
          </p:nvPr>
        </p:nvSpPr>
        <p:spPr/>
        <p:txBody>
          <a:bodyPr/>
          <a:lstStyle/>
          <a:p>
            <a:r>
              <a:rPr lang="en-GB"/>
              <a:t>Wijkraad  20211019:    Kleiputten Terhagen</a:t>
            </a:r>
          </a:p>
        </p:txBody>
      </p:sp>
      <p:sp>
        <p:nvSpPr>
          <p:cNvPr id="6" name="Tijdelijke aanduiding voor dianummer 5">
            <a:extLst>
              <a:ext uri="{FF2B5EF4-FFF2-40B4-BE49-F238E27FC236}">
                <a16:creationId xmlns:a16="http://schemas.microsoft.com/office/drawing/2014/main" id="{61AF8236-3F96-41BE-9B1C-796B24920F47}"/>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2043343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23325F-94A7-4DCD-B2D6-1AAF7C1B9B78}"/>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5115984C-2501-4250-9931-72DC3520167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5AE0202E-1D43-4481-8501-180D583F1DD7}"/>
              </a:ext>
            </a:extLst>
          </p:cNvPr>
          <p:cNvSpPr>
            <a:spLocks noGrp="1"/>
          </p:cNvSpPr>
          <p:nvPr>
            <p:ph type="dt" sz="half" idx="10"/>
          </p:nvPr>
        </p:nvSpPr>
        <p:spPr/>
        <p:txBody>
          <a:bodyPr/>
          <a:lstStyle/>
          <a:p>
            <a:r>
              <a:rPr lang="en-US"/>
              <a:t>13 okt 2021</a:t>
            </a:r>
            <a:endParaRPr lang="en-GB"/>
          </a:p>
        </p:txBody>
      </p:sp>
      <p:sp>
        <p:nvSpPr>
          <p:cNvPr id="5" name="Tijdelijke aanduiding voor voettekst 4">
            <a:extLst>
              <a:ext uri="{FF2B5EF4-FFF2-40B4-BE49-F238E27FC236}">
                <a16:creationId xmlns:a16="http://schemas.microsoft.com/office/drawing/2014/main" id="{D6DF0AC8-A32E-4CFE-89B5-523640E1730B}"/>
              </a:ext>
            </a:extLst>
          </p:cNvPr>
          <p:cNvSpPr>
            <a:spLocks noGrp="1"/>
          </p:cNvSpPr>
          <p:nvPr>
            <p:ph type="ftr" sz="quarter" idx="11"/>
          </p:nvPr>
        </p:nvSpPr>
        <p:spPr/>
        <p:txBody>
          <a:bodyPr/>
          <a:lstStyle/>
          <a:p>
            <a:r>
              <a:rPr lang="en-GB"/>
              <a:t>Wijkraad  20211019:    Kleiputten Terhagen</a:t>
            </a:r>
          </a:p>
        </p:txBody>
      </p:sp>
      <p:sp>
        <p:nvSpPr>
          <p:cNvPr id="6" name="Tijdelijke aanduiding voor dianummer 5">
            <a:extLst>
              <a:ext uri="{FF2B5EF4-FFF2-40B4-BE49-F238E27FC236}">
                <a16:creationId xmlns:a16="http://schemas.microsoft.com/office/drawing/2014/main" id="{90C2AF89-668C-40DA-8569-6E7528D33AA0}"/>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3379321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4444E1-F678-4EE5-A101-DEB64C49F5F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6D4CAE44-EC91-4FDB-9BA7-AA7799FC31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5B18A9D-8629-4C30-B471-F60E475DA862}"/>
              </a:ext>
            </a:extLst>
          </p:cNvPr>
          <p:cNvSpPr>
            <a:spLocks noGrp="1"/>
          </p:cNvSpPr>
          <p:nvPr>
            <p:ph type="dt" sz="half" idx="10"/>
          </p:nvPr>
        </p:nvSpPr>
        <p:spPr/>
        <p:txBody>
          <a:bodyPr/>
          <a:lstStyle/>
          <a:p>
            <a:r>
              <a:rPr lang="en-US"/>
              <a:t>13 okt 2021</a:t>
            </a:r>
            <a:endParaRPr lang="en-GB"/>
          </a:p>
        </p:txBody>
      </p:sp>
      <p:sp>
        <p:nvSpPr>
          <p:cNvPr id="5" name="Tijdelijke aanduiding voor voettekst 4">
            <a:extLst>
              <a:ext uri="{FF2B5EF4-FFF2-40B4-BE49-F238E27FC236}">
                <a16:creationId xmlns:a16="http://schemas.microsoft.com/office/drawing/2014/main" id="{50784C79-33EE-49D2-8E10-EC5D8E151FC1}"/>
              </a:ext>
            </a:extLst>
          </p:cNvPr>
          <p:cNvSpPr>
            <a:spLocks noGrp="1"/>
          </p:cNvSpPr>
          <p:nvPr>
            <p:ph type="ftr" sz="quarter" idx="11"/>
          </p:nvPr>
        </p:nvSpPr>
        <p:spPr/>
        <p:txBody>
          <a:bodyPr/>
          <a:lstStyle/>
          <a:p>
            <a:r>
              <a:rPr lang="en-GB"/>
              <a:t>Wijkraad  20211019:    Kleiputten Terhagen</a:t>
            </a:r>
          </a:p>
        </p:txBody>
      </p:sp>
      <p:sp>
        <p:nvSpPr>
          <p:cNvPr id="6" name="Tijdelijke aanduiding voor dianummer 5">
            <a:extLst>
              <a:ext uri="{FF2B5EF4-FFF2-40B4-BE49-F238E27FC236}">
                <a16:creationId xmlns:a16="http://schemas.microsoft.com/office/drawing/2014/main" id="{625A6554-2E57-4D64-BB65-6C052037493C}"/>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2261587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A9EAC4-0A02-48EF-8F00-67084F2B2452}"/>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4948D8E6-10AC-4B86-A1E7-D347AD12C03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2F5520C2-EABE-42EF-B4C0-7B7A1F8EEA0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5BD87798-7578-426C-9249-ED3E42B1533E}"/>
              </a:ext>
            </a:extLst>
          </p:cNvPr>
          <p:cNvSpPr>
            <a:spLocks noGrp="1"/>
          </p:cNvSpPr>
          <p:nvPr>
            <p:ph type="dt" sz="half" idx="10"/>
          </p:nvPr>
        </p:nvSpPr>
        <p:spPr/>
        <p:txBody>
          <a:bodyPr/>
          <a:lstStyle/>
          <a:p>
            <a:r>
              <a:rPr lang="en-US"/>
              <a:t>13 okt 2021</a:t>
            </a:r>
            <a:endParaRPr lang="en-GB"/>
          </a:p>
        </p:txBody>
      </p:sp>
      <p:sp>
        <p:nvSpPr>
          <p:cNvPr id="6" name="Tijdelijke aanduiding voor voettekst 5">
            <a:extLst>
              <a:ext uri="{FF2B5EF4-FFF2-40B4-BE49-F238E27FC236}">
                <a16:creationId xmlns:a16="http://schemas.microsoft.com/office/drawing/2014/main" id="{351DEDCC-ACB4-4953-9D1D-653B031A86A6}"/>
              </a:ext>
            </a:extLst>
          </p:cNvPr>
          <p:cNvSpPr>
            <a:spLocks noGrp="1"/>
          </p:cNvSpPr>
          <p:nvPr>
            <p:ph type="ftr" sz="quarter" idx="11"/>
          </p:nvPr>
        </p:nvSpPr>
        <p:spPr/>
        <p:txBody>
          <a:bodyPr/>
          <a:lstStyle/>
          <a:p>
            <a:r>
              <a:rPr lang="en-GB"/>
              <a:t>Wijkraad  20211019:    Kleiputten Terhagen</a:t>
            </a:r>
          </a:p>
        </p:txBody>
      </p:sp>
      <p:sp>
        <p:nvSpPr>
          <p:cNvPr id="7" name="Tijdelijke aanduiding voor dianummer 6">
            <a:extLst>
              <a:ext uri="{FF2B5EF4-FFF2-40B4-BE49-F238E27FC236}">
                <a16:creationId xmlns:a16="http://schemas.microsoft.com/office/drawing/2014/main" id="{7213C4EC-B1B1-4253-948D-4D7806E58CDA}"/>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3408622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E4E24A-267D-496C-80B8-98988444CDA0}"/>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308F26C8-D999-48F2-B43D-6C79BC52FB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9735F92-798B-4B97-BF1A-678E8F36DA5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42C10749-9304-4152-B8C2-9D58464EEE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829F04A-2C13-4537-9ECF-63D4FD8D03E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83B009B0-E982-48FC-B991-A0D38C7C9D3E}"/>
              </a:ext>
            </a:extLst>
          </p:cNvPr>
          <p:cNvSpPr>
            <a:spLocks noGrp="1"/>
          </p:cNvSpPr>
          <p:nvPr>
            <p:ph type="dt" sz="half" idx="10"/>
          </p:nvPr>
        </p:nvSpPr>
        <p:spPr/>
        <p:txBody>
          <a:bodyPr/>
          <a:lstStyle/>
          <a:p>
            <a:r>
              <a:rPr lang="en-US"/>
              <a:t>13 okt 2021</a:t>
            </a:r>
            <a:endParaRPr lang="en-GB"/>
          </a:p>
        </p:txBody>
      </p:sp>
      <p:sp>
        <p:nvSpPr>
          <p:cNvPr id="8" name="Tijdelijke aanduiding voor voettekst 7">
            <a:extLst>
              <a:ext uri="{FF2B5EF4-FFF2-40B4-BE49-F238E27FC236}">
                <a16:creationId xmlns:a16="http://schemas.microsoft.com/office/drawing/2014/main" id="{71FE007D-5045-4AE7-9D76-AA8670875F38}"/>
              </a:ext>
            </a:extLst>
          </p:cNvPr>
          <p:cNvSpPr>
            <a:spLocks noGrp="1"/>
          </p:cNvSpPr>
          <p:nvPr>
            <p:ph type="ftr" sz="quarter" idx="11"/>
          </p:nvPr>
        </p:nvSpPr>
        <p:spPr/>
        <p:txBody>
          <a:bodyPr/>
          <a:lstStyle/>
          <a:p>
            <a:r>
              <a:rPr lang="en-GB"/>
              <a:t>Wijkraad  20211019:    Kleiputten Terhagen</a:t>
            </a:r>
          </a:p>
        </p:txBody>
      </p:sp>
      <p:sp>
        <p:nvSpPr>
          <p:cNvPr id="9" name="Tijdelijke aanduiding voor dianummer 8">
            <a:extLst>
              <a:ext uri="{FF2B5EF4-FFF2-40B4-BE49-F238E27FC236}">
                <a16:creationId xmlns:a16="http://schemas.microsoft.com/office/drawing/2014/main" id="{81098488-EF22-4E69-AFED-52E648A6CF80}"/>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1813274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1D820B-07C5-4B29-99AE-7379F169D0AC}"/>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5BC2EE99-14DE-4893-B59E-557D25BE3DBF}"/>
              </a:ext>
            </a:extLst>
          </p:cNvPr>
          <p:cNvSpPr>
            <a:spLocks noGrp="1"/>
          </p:cNvSpPr>
          <p:nvPr>
            <p:ph type="dt" sz="half" idx="10"/>
          </p:nvPr>
        </p:nvSpPr>
        <p:spPr/>
        <p:txBody>
          <a:bodyPr/>
          <a:lstStyle/>
          <a:p>
            <a:r>
              <a:rPr lang="en-US"/>
              <a:t>13 okt 2021</a:t>
            </a:r>
            <a:endParaRPr lang="en-GB"/>
          </a:p>
        </p:txBody>
      </p:sp>
      <p:sp>
        <p:nvSpPr>
          <p:cNvPr id="4" name="Tijdelijke aanduiding voor voettekst 3">
            <a:extLst>
              <a:ext uri="{FF2B5EF4-FFF2-40B4-BE49-F238E27FC236}">
                <a16:creationId xmlns:a16="http://schemas.microsoft.com/office/drawing/2014/main" id="{2EA7AE13-8AAB-4823-B6B5-A41BE496D8DF}"/>
              </a:ext>
            </a:extLst>
          </p:cNvPr>
          <p:cNvSpPr>
            <a:spLocks noGrp="1"/>
          </p:cNvSpPr>
          <p:nvPr>
            <p:ph type="ftr" sz="quarter" idx="11"/>
          </p:nvPr>
        </p:nvSpPr>
        <p:spPr/>
        <p:txBody>
          <a:bodyPr/>
          <a:lstStyle/>
          <a:p>
            <a:r>
              <a:rPr lang="en-GB"/>
              <a:t>Wijkraad  20211019:    Kleiputten Terhagen</a:t>
            </a:r>
          </a:p>
        </p:txBody>
      </p:sp>
      <p:sp>
        <p:nvSpPr>
          <p:cNvPr id="5" name="Tijdelijke aanduiding voor dianummer 4">
            <a:extLst>
              <a:ext uri="{FF2B5EF4-FFF2-40B4-BE49-F238E27FC236}">
                <a16:creationId xmlns:a16="http://schemas.microsoft.com/office/drawing/2014/main" id="{C2371416-B840-4992-ACD3-8F73B6D65EF9}"/>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21654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5FAECBF-6C8A-4A85-98CE-3AAE1B91A8DF}"/>
              </a:ext>
            </a:extLst>
          </p:cNvPr>
          <p:cNvSpPr>
            <a:spLocks noGrp="1"/>
          </p:cNvSpPr>
          <p:nvPr>
            <p:ph type="dt" sz="half" idx="10"/>
          </p:nvPr>
        </p:nvSpPr>
        <p:spPr/>
        <p:txBody>
          <a:bodyPr/>
          <a:lstStyle/>
          <a:p>
            <a:r>
              <a:rPr lang="en-US"/>
              <a:t>13 okt 2021</a:t>
            </a:r>
            <a:endParaRPr lang="en-GB"/>
          </a:p>
        </p:txBody>
      </p:sp>
      <p:sp>
        <p:nvSpPr>
          <p:cNvPr id="3" name="Tijdelijke aanduiding voor voettekst 2">
            <a:extLst>
              <a:ext uri="{FF2B5EF4-FFF2-40B4-BE49-F238E27FC236}">
                <a16:creationId xmlns:a16="http://schemas.microsoft.com/office/drawing/2014/main" id="{7A94F9D6-B016-49CD-B074-8717AD2554DE}"/>
              </a:ext>
            </a:extLst>
          </p:cNvPr>
          <p:cNvSpPr>
            <a:spLocks noGrp="1"/>
          </p:cNvSpPr>
          <p:nvPr>
            <p:ph type="ftr" sz="quarter" idx="11"/>
          </p:nvPr>
        </p:nvSpPr>
        <p:spPr/>
        <p:txBody>
          <a:bodyPr/>
          <a:lstStyle/>
          <a:p>
            <a:r>
              <a:rPr lang="en-GB"/>
              <a:t>Wijkraad  20211019:    Kleiputten Terhagen</a:t>
            </a:r>
          </a:p>
        </p:txBody>
      </p:sp>
      <p:sp>
        <p:nvSpPr>
          <p:cNvPr id="4" name="Tijdelijke aanduiding voor dianummer 3">
            <a:extLst>
              <a:ext uri="{FF2B5EF4-FFF2-40B4-BE49-F238E27FC236}">
                <a16:creationId xmlns:a16="http://schemas.microsoft.com/office/drawing/2014/main" id="{DDE1CD67-3F89-4E26-832E-668B99E5DADA}"/>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3279113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B00544-A457-4494-AC66-72C69BF0FB4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175972BD-1A5D-4357-84A9-0D183792F9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BDAD010F-7DBB-4D29-BB19-94899ABD4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06EBA6C-B200-494B-A1A3-AB62901C8F01}"/>
              </a:ext>
            </a:extLst>
          </p:cNvPr>
          <p:cNvSpPr>
            <a:spLocks noGrp="1"/>
          </p:cNvSpPr>
          <p:nvPr>
            <p:ph type="dt" sz="half" idx="10"/>
          </p:nvPr>
        </p:nvSpPr>
        <p:spPr/>
        <p:txBody>
          <a:bodyPr/>
          <a:lstStyle/>
          <a:p>
            <a:r>
              <a:rPr lang="en-US"/>
              <a:t>13 okt 2021</a:t>
            </a:r>
            <a:endParaRPr lang="en-GB"/>
          </a:p>
        </p:txBody>
      </p:sp>
      <p:sp>
        <p:nvSpPr>
          <p:cNvPr id="6" name="Tijdelijke aanduiding voor voettekst 5">
            <a:extLst>
              <a:ext uri="{FF2B5EF4-FFF2-40B4-BE49-F238E27FC236}">
                <a16:creationId xmlns:a16="http://schemas.microsoft.com/office/drawing/2014/main" id="{846AB40D-E8B1-4E3D-9216-98E6B707C2A8}"/>
              </a:ext>
            </a:extLst>
          </p:cNvPr>
          <p:cNvSpPr>
            <a:spLocks noGrp="1"/>
          </p:cNvSpPr>
          <p:nvPr>
            <p:ph type="ftr" sz="quarter" idx="11"/>
          </p:nvPr>
        </p:nvSpPr>
        <p:spPr/>
        <p:txBody>
          <a:bodyPr/>
          <a:lstStyle/>
          <a:p>
            <a:r>
              <a:rPr lang="en-GB"/>
              <a:t>Wijkraad  20211019:    Kleiputten Terhagen</a:t>
            </a:r>
          </a:p>
        </p:txBody>
      </p:sp>
      <p:sp>
        <p:nvSpPr>
          <p:cNvPr id="7" name="Tijdelijke aanduiding voor dianummer 6">
            <a:extLst>
              <a:ext uri="{FF2B5EF4-FFF2-40B4-BE49-F238E27FC236}">
                <a16:creationId xmlns:a16="http://schemas.microsoft.com/office/drawing/2014/main" id="{7BFB6BFC-3E65-4487-8E0D-2A54E87AF27F}"/>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218626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23325F-94A7-4DCD-B2D6-1AAF7C1B9B78}"/>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5115984C-2501-4250-9931-72DC3520167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5AE0202E-1D43-4481-8501-180D583F1DD7}"/>
              </a:ext>
            </a:extLst>
          </p:cNvPr>
          <p:cNvSpPr>
            <a:spLocks noGrp="1"/>
          </p:cNvSpPr>
          <p:nvPr>
            <p:ph type="dt" sz="half" idx="10"/>
          </p:nvPr>
        </p:nvSpPr>
        <p:spPr/>
        <p:txBody>
          <a:bodyPr/>
          <a:lstStyle/>
          <a:p>
            <a:r>
              <a:rPr lang="en-US"/>
              <a:t>13 okt 2021</a:t>
            </a:r>
            <a:endParaRPr lang="en-GB"/>
          </a:p>
        </p:txBody>
      </p:sp>
      <p:sp>
        <p:nvSpPr>
          <p:cNvPr id="5" name="Tijdelijke aanduiding voor voettekst 4">
            <a:extLst>
              <a:ext uri="{FF2B5EF4-FFF2-40B4-BE49-F238E27FC236}">
                <a16:creationId xmlns:a16="http://schemas.microsoft.com/office/drawing/2014/main" id="{D6DF0AC8-A32E-4CFE-89B5-523640E1730B}"/>
              </a:ext>
            </a:extLst>
          </p:cNvPr>
          <p:cNvSpPr>
            <a:spLocks noGrp="1"/>
          </p:cNvSpPr>
          <p:nvPr>
            <p:ph type="ftr" sz="quarter" idx="11"/>
          </p:nvPr>
        </p:nvSpPr>
        <p:spPr/>
        <p:txBody>
          <a:bodyPr/>
          <a:lstStyle/>
          <a:p>
            <a:r>
              <a:rPr lang="en-GB"/>
              <a:t>Wijkraad  20211019:      2020 - 2021</a:t>
            </a:r>
          </a:p>
        </p:txBody>
      </p:sp>
      <p:sp>
        <p:nvSpPr>
          <p:cNvPr id="6" name="Tijdelijke aanduiding voor dianummer 5">
            <a:extLst>
              <a:ext uri="{FF2B5EF4-FFF2-40B4-BE49-F238E27FC236}">
                <a16:creationId xmlns:a16="http://schemas.microsoft.com/office/drawing/2014/main" id="{90C2AF89-668C-40DA-8569-6E7528D33AA0}"/>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449312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A3FE2-B79B-4A7C-AAC3-EE0954AECA8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7C7C618B-E47B-4A37-802D-67827AA7F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2600FA88-571A-44D2-88D3-62F1AB428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C24898A-1B70-47B3-96E4-35521217550A}"/>
              </a:ext>
            </a:extLst>
          </p:cNvPr>
          <p:cNvSpPr>
            <a:spLocks noGrp="1"/>
          </p:cNvSpPr>
          <p:nvPr>
            <p:ph type="dt" sz="half" idx="10"/>
          </p:nvPr>
        </p:nvSpPr>
        <p:spPr/>
        <p:txBody>
          <a:bodyPr/>
          <a:lstStyle/>
          <a:p>
            <a:r>
              <a:rPr lang="en-US"/>
              <a:t>13 okt 2021</a:t>
            </a:r>
            <a:endParaRPr lang="en-GB"/>
          </a:p>
        </p:txBody>
      </p:sp>
      <p:sp>
        <p:nvSpPr>
          <p:cNvPr id="6" name="Tijdelijke aanduiding voor voettekst 5">
            <a:extLst>
              <a:ext uri="{FF2B5EF4-FFF2-40B4-BE49-F238E27FC236}">
                <a16:creationId xmlns:a16="http://schemas.microsoft.com/office/drawing/2014/main" id="{05B28C27-A502-4A3A-8C9D-ED502CC915B9}"/>
              </a:ext>
            </a:extLst>
          </p:cNvPr>
          <p:cNvSpPr>
            <a:spLocks noGrp="1"/>
          </p:cNvSpPr>
          <p:nvPr>
            <p:ph type="ftr" sz="quarter" idx="11"/>
          </p:nvPr>
        </p:nvSpPr>
        <p:spPr/>
        <p:txBody>
          <a:bodyPr/>
          <a:lstStyle/>
          <a:p>
            <a:r>
              <a:rPr lang="en-GB"/>
              <a:t>Wijkraad  20211019:    Kleiputten Terhagen</a:t>
            </a:r>
          </a:p>
        </p:txBody>
      </p:sp>
      <p:sp>
        <p:nvSpPr>
          <p:cNvPr id="7" name="Tijdelijke aanduiding voor dianummer 6">
            <a:extLst>
              <a:ext uri="{FF2B5EF4-FFF2-40B4-BE49-F238E27FC236}">
                <a16:creationId xmlns:a16="http://schemas.microsoft.com/office/drawing/2014/main" id="{92814337-59DA-4CE7-9CDA-7B517AD90C74}"/>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275910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71D4F2-C2DE-4C9A-87B1-9AF023AC5B2E}"/>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9E44D674-5B98-4267-845D-55C1B8E5BE2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5F065E3C-9331-4470-975D-8E6D7FFC54D5}"/>
              </a:ext>
            </a:extLst>
          </p:cNvPr>
          <p:cNvSpPr>
            <a:spLocks noGrp="1"/>
          </p:cNvSpPr>
          <p:nvPr>
            <p:ph type="dt" sz="half" idx="10"/>
          </p:nvPr>
        </p:nvSpPr>
        <p:spPr/>
        <p:txBody>
          <a:bodyPr/>
          <a:lstStyle/>
          <a:p>
            <a:r>
              <a:rPr lang="en-US"/>
              <a:t>13 okt 2021</a:t>
            </a:r>
            <a:endParaRPr lang="en-GB"/>
          </a:p>
        </p:txBody>
      </p:sp>
      <p:sp>
        <p:nvSpPr>
          <p:cNvPr id="5" name="Tijdelijke aanduiding voor voettekst 4">
            <a:extLst>
              <a:ext uri="{FF2B5EF4-FFF2-40B4-BE49-F238E27FC236}">
                <a16:creationId xmlns:a16="http://schemas.microsoft.com/office/drawing/2014/main" id="{F34C86C6-7D09-48C9-8009-2913DEC4526D}"/>
              </a:ext>
            </a:extLst>
          </p:cNvPr>
          <p:cNvSpPr>
            <a:spLocks noGrp="1"/>
          </p:cNvSpPr>
          <p:nvPr>
            <p:ph type="ftr" sz="quarter" idx="11"/>
          </p:nvPr>
        </p:nvSpPr>
        <p:spPr/>
        <p:txBody>
          <a:bodyPr/>
          <a:lstStyle/>
          <a:p>
            <a:r>
              <a:rPr lang="en-GB"/>
              <a:t>Wijkraad  20211019:    Kleiputten Terhagen</a:t>
            </a:r>
          </a:p>
        </p:txBody>
      </p:sp>
      <p:sp>
        <p:nvSpPr>
          <p:cNvPr id="6" name="Tijdelijke aanduiding voor dianummer 5">
            <a:extLst>
              <a:ext uri="{FF2B5EF4-FFF2-40B4-BE49-F238E27FC236}">
                <a16:creationId xmlns:a16="http://schemas.microsoft.com/office/drawing/2014/main" id="{204696DB-E490-41D4-A2F5-48C8461CB4BF}"/>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3352679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65CB5BF-9FB8-473B-8E6B-E9E0DEAB5899}"/>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48F70CCF-8436-44CF-AE2D-83B22ED6733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026C7659-A06E-4166-B303-9CAA0C8F0690}"/>
              </a:ext>
            </a:extLst>
          </p:cNvPr>
          <p:cNvSpPr>
            <a:spLocks noGrp="1"/>
          </p:cNvSpPr>
          <p:nvPr>
            <p:ph type="dt" sz="half" idx="10"/>
          </p:nvPr>
        </p:nvSpPr>
        <p:spPr/>
        <p:txBody>
          <a:bodyPr/>
          <a:lstStyle/>
          <a:p>
            <a:r>
              <a:rPr lang="en-US"/>
              <a:t>13 okt 2021</a:t>
            </a:r>
            <a:endParaRPr lang="en-GB"/>
          </a:p>
        </p:txBody>
      </p:sp>
      <p:sp>
        <p:nvSpPr>
          <p:cNvPr id="5" name="Tijdelijke aanduiding voor voettekst 4">
            <a:extLst>
              <a:ext uri="{FF2B5EF4-FFF2-40B4-BE49-F238E27FC236}">
                <a16:creationId xmlns:a16="http://schemas.microsoft.com/office/drawing/2014/main" id="{CA5853F6-0F40-4B12-A7B8-DDA5909C1B21}"/>
              </a:ext>
            </a:extLst>
          </p:cNvPr>
          <p:cNvSpPr>
            <a:spLocks noGrp="1"/>
          </p:cNvSpPr>
          <p:nvPr>
            <p:ph type="ftr" sz="quarter" idx="11"/>
          </p:nvPr>
        </p:nvSpPr>
        <p:spPr/>
        <p:txBody>
          <a:bodyPr/>
          <a:lstStyle/>
          <a:p>
            <a:r>
              <a:rPr lang="en-GB"/>
              <a:t>Wijkraad  20211019:    Kleiputten Terhagen</a:t>
            </a:r>
          </a:p>
        </p:txBody>
      </p:sp>
      <p:sp>
        <p:nvSpPr>
          <p:cNvPr id="6" name="Tijdelijke aanduiding voor dianummer 5">
            <a:extLst>
              <a:ext uri="{FF2B5EF4-FFF2-40B4-BE49-F238E27FC236}">
                <a16:creationId xmlns:a16="http://schemas.microsoft.com/office/drawing/2014/main" id="{45EA6F2D-CD71-4A0A-B276-1D66DBFE9FBC}"/>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3601173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4444E1-F678-4EE5-A101-DEB64C49F5F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6D4CAE44-EC91-4FDB-9BA7-AA7799FC31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5B18A9D-8629-4C30-B471-F60E475DA862}"/>
              </a:ext>
            </a:extLst>
          </p:cNvPr>
          <p:cNvSpPr>
            <a:spLocks noGrp="1"/>
          </p:cNvSpPr>
          <p:nvPr>
            <p:ph type="dt" sz="half" idx="10"/>
          </p:nvPr>
        </p:nvSpPr>
        <p:spPr/>
        <p:txBody>
          <a:bodyPr/>
          <a:lstStyle/>
          <a:p>
            <a:r>
              <a:rPr lang="en-US"/>
              <a:t>13 okt 2021</a:t>
            </a:r>
            <a:endParaRPr lang="en-GB"/>
          </a:p>
        </p:txBody>
      </p:sp>
      <p:sp>
        <p:nvSpPr>
          <p:cNvPr id="5" name="Tijdelijke aanduiding voor voettekst 4">
            <a:extLst>
              <a:ext uri="{FF2B5EF4-FFF2-40B4-BE49-F238E27FC236}">
                <a16:creationId xmlns:a16="http://schemas.microsoft.com/office/drawing/2014/main" id="{50784C79-33EE-49D2-8E10-EC5D8E151FC1}"/>
              </a:ext>
            </a:extLst>
          </p:cNvPr>
          <p:cNvSpPr>
            <a:spLocks noGrp="1"/>
          </p:cNvSpPr>
          <p:nvPr>
            <p:ph type="ftr" sz="quarter" idx="11"/>
          </p:nvPr>
        </p:nvSpPr>
        <p:spPr/>
        <p:txBody>
          <a:bodyPr/>
          <a:lstStyle/>
          <a:p>
            <a:r>
              <a:rPr lang="en-GB"/>
              <a:t>Wijkraad  20211019:      2020 - 2021</a:t>
            </a:r>
          </a:p>
        </p:txBody>
      </p:sp>
      <p:sp>
        <p:nvSpPr>
          <p:cNvPr id="6" name="Tijdelijke aanduiding voor dianummer 5">
            <a:extLst>
              <a:ext uri="{FF2B5EF4-FFF2-40B4-BE49-F238E27FC236}">
                <a16:creationId xmlns:a16="http://schemas.microsoft.com/office/drawing/2014/main" id="{625A6554-2E57-4D64-BB65-6C052037493C}"/>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63390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A9EAC4-0A02-48EF-8F00-67084F2B2452}"/>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4948D8E6-10AC-4B86-A1E7-D347AD12C03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2F5520C2-EABE-42EF-B4C0-7B7A1F8EEA0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5BD87798-7578-426C-9249-ED3E42B1533E}"/>
              </a:ext>
            </a:extLst>
          </p:cNvPr>
          <p:cNvSpPr>
            <a:spLocks noGrp="1"/>
          </p:cNvSpPr>
          <p:nvPr>
            <p:ph type="dt" sz="half" idx="10"/>
          </p:nvPr>
        </p:nvSpPr>
        <p:spPr/>
        <p:txBody>
          <a:bodyPr/>
          <a:lstStyle/>
          <a:p>
            <a:r>
              <a:rPr lang="en-US"/>
              <a:t>13 okt 2021</a:t>
            </a:r>
            <a:endParaRPr lang="en-GB"/>
          </a:p>
        </p:txBody>
      </p:sp>
      <p:sp>
        <p:nvSpPr>
          <p:cNvPr id="6" name="Tijdelijke aanduiding voor voettekst 5">
            <a:extLst>
              <a:ext uri="{FF2B5EF4-FFF2-40B4-BE49-F238E27FC236}">
                <a16:creationId xmlns:a16="http://schemas.microsoft.com/office/drawing/2014/main" id="{351DEDCC-ACB4-4953-9D1D-653B031A86A6}"/>
              </a:ext>
            </a:extLst>
          </p:cNvPr>
          <p:cNvSpPr>
            <a:spLocks noGrp="1"/>
          </p:cNvSpPr>
          <p:nvPr>
            <p:ph type="ftr" sz="quarter" idx="11"/>
          </p:nvPr>
        </p:nvSpPr>
        <p:spPr/>
        <p:txBody>
          <a:bodyPr/>
          <a:lstStyle/>
          <a:p>
            <a:r>
              <a:rPr lang="en-GB"/>
              <a:t>Wijkraad  20211019:      2020 - 2021</a:t>
            </a:r>
          </a:p>
        </p:txBody>
      </p:sp>
      <p:sp>
        <p:nvSpPr>
          <p:cNvPr id="7" name="Tijdelijke aanduiding voor dianummer 6">
            <a:extLst>
              <a:ext uri="{FF2B5EF4-FFF2-40B4-BE49-F238E27FC236}">
                <a16:creationId xmlns:a16="http://schemas.microsoft.com/office/drawing/2014/main" id="{7213C4EC-B1B1-4253-948D-4D7806E58CDA}"/>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532562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E4E24A-267D-496C-80B8-98988444CDA0}"/>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308F26C8-D999-48F2-B43D-6C79BC52FB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9735F92-798B-4B97-BF1A-678E8F36DA5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42C10749-9304-4152-B8C2-9D58464EEE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829F04A-2C13-4537-9ECF-63D4FD8D03E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83B009B0-E982-48FC-B991-A0D38C7C9D3E}"/>
              </a:ext>
            </a:extLst>
          </p:cNvPr>
          <p:cNvSpPr>
            <a:spLocks noGrp="1"/>
          </p:cNvSpPr>
          <p:nvPr>
            <p:ph type="dt" sz="half" idx="10"/>
          </p:nvPr>
        </p:nvSpPr>
        <p:spPr/>
        <p:txBody>
          <a:bodyPr/>
          <a:lstStyle/>
          <a:p>
            <a:r>
              <a:rPr lang="en-US"/>
              <a:t>13 okt 2021</a:t>
            </a:r>
            <a:endParaRPr lang="en-GB"/>
          </a:p>
        </p:txBody>
      </p:sp>
      <p:sp>
        <p:nvSpPr>
          <p:cNvPr id="8" name="Tijdelijke aanduiding voor voettekst 7">
            <a:extLst>
              <a:ext uri="{FF2B5EF4-FFF2-40B4-BE49-F238E27FC236}">
                <a16:creationId xmlns:a16="http://schemas.microsoft.com/office/drawing/2014/main" id="{71FE007D-5045-4AE7-9D76-AA8670875F38}"/>
              </a:ext>
            </a:extLst>
          </p:cNvPr>
          <p:cNvSpPr>
            <a:spLocks noGrp="1"/>
          </p:cNvSpPr>
          <p:nvPr>
            <p:ph type="ftr" sz="quarter" idx="11"/>
          </p:nvPr>
        </p:nvSpPr>
        <p:spPr/>
        <p:txBody>
          <a:bodyPr/>
          <a:lstStyle/>
          <a:p>
            <a:r>
              <a:rPr lang="en-GB"/>
              <a:t>Wijkraad  20211019:      2020 - 2021</a:t>
            </a:r>
          </a:p>
        </p:txBody>
      </p:sp>
      <p:sp>
        <p:nvSpPr>
          <p:cNvPr id="9" name="Tijdelijke aanduiding voor dianummer 8">
            <a:extLst>
              <a:ext uri="{FF2B5EF4-FFF2-40B4-BE49-F238E27FC236}">
                <a16:creationId xmlns:a16="http://schemas.microsoft.com/office/drawing/2014/main" id="{81098488-EF22-4E69-AFED-52E648A6CF80}"/>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1307923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1D820B-07C5-4B29-99AE-7379F169D0AC}"/>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5BC2EE99-14DE-4893-B59E-557D25BE3DBF}"/>
              </a:ext>
            </a:extLst>
          </p:cNvPr>
          <p:cNvSpPr>
            <a:spLocks noGrp="1"/>
          </p:cNvSpPr>
          <p:nvPr>
            <p:ph type="dt" sz="half" idx="10"/>
          </p:nvPr>
        </p:nvSpPr>
        <p:spPr/>
        <p:txBody>
          <a:bodyPr/>
          <a:lstStyle/>
          <a:p>
            <a:r>
              <a:rPr lang="en-US"/>
              <a:t>13 okt 2021</a:t>
            </a:r>
            <a:endParaRPr lang="en-GB"/>
          </a:p>
        </p:txBody>
      </p:sp>
      <p:sp>
        <p:nvSpPr>
          <p:cNvPr id="4" name="Tijdelijke aanduiding voor voettekst 3">
            <a:extLst>
              <a:ext uri="{FF2B5EF4-FFF2-40B4-BE49-F238E27FC236}">
                <a16:creationId xmlns:a16="http://schemas.microsoft.com/office/drawing/2014/main" id="{2EA7AE13-8AAB-4823-B6B5-A41BE496D8DF}"/>
              </a:ext>
            </a:extLst>
          </p:cNvPr>
          <p:cNvSpPr>
            <a:spLocks noGrp="1"/>
          </p:cNvSpPr>
          <p:nvPr>
            <p:ph type="ftr" sz="quarter" idx="11"/>
          </p:nvPr>
        </p:nvSpPr>
        <p:spPr/>
        <p:txBody>
          <a:bodyPr/>
          <a:lstStyle/>
          <a:p>
            <a:r>
              <a:rPr lang="en-GB"/>
              <a:t>Wijkraad  20211019:      2020 - 2021</a:t>
            </a:r>
          </a:p>
        </p:txBody>
      </p:sp>
      <p:sp>
        <p:nvSpPr>
          <p:cNvPr id="5" name="Tijdelijke aanduiding voor dianummer 4">
            <a:extLst>
              <a:ext uri="{FF2B5EF4-FFF2-40B4-BE49-F238E27FC236}">
                <a16:creationId xmlns:a16="http://schemas.microsoft.com/office/drawing/2014/main" id="{C2371416-B840-4992-ACD3-8F73B6D65EF9}"/>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2487528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5FAECBF-6C8A-4A85-98CE-3AAE1B91A8DF}"/>
              </a:ext>
            </a:extLst>
          </p:cNvPr>
          <p:cNvSpPr>
            <a:spLocks noGrp="1"/>
          </p:cNvSpPr>
          <p:nvPr>
            <p:ph type="dt" sz="half" idx="10"/>
          </p:nvPr>
        </p:nvSpPr>
        <p:spPr/>
        <p:txBody>
          <a:bodyPr/>
          <a:lstStyle/>
          <a:p>
            <a:r>
              <a:rPr lang="en-US"/>
              <a:t>13 okt 2021</a:t>
            </a:r>
            <a:endParaRPr lang="en-GB"/>
          </a:p>
        </p:txBody>
      </p:sp>
      <p:sp>
        <p:nvSpPr>
          <p:cNvPr id="3" name="Tijdelijke aanduiding voor voettekst 2">
            <a:extLst>
              <a:ext uri="{FF2B5EF4-FFF2-40B4-BE49-F238E27FC236}">
                <a16:creationId xmlns:a16="http://schemas.microsoft.com/office/drawing/2014/main" id="{7A94F9D6-B016-49CD-B074-8717AD2554DE}"/>
              </a:ext>
            </a:extLst>
          </p:cNvPr>
          <p:cNvSpPr>
            <a:spLocks noGrp="1"/>
          </p:cNvSpPr>
          <p:nvPr>
            <p:ph type="ftr" sz="quarter" idx="11"/>
          </p:nvPr>
        </p:nvSpPr>
        <p:spPr/>
        <p:txBody>
          <a:bodyPr/>
          <a:lstStyle/>
          <a:p>
            <a:r>
              <a:rPr lang="en-GB"/>
              <a:t>Wijkraad  20211019:      2020 - 2021</a:t>
            </a:r>
          </a:p>
        </p:txBody>
      </p:sp>
      <p:sp>
        <p:nvSpPr>
          <p:cNvPr id="4" name="Tijdelijke aanduiding voor dianummer 3">
            <a:extLst>
              <a:ext uri="{FF2B5EF4-FFF2-40B4-BE49-F238E27FC236}">
                <a16:creationId xmlns:a16="http://schemas.microsoft.com/office/drawing/2014/main" id="{DDE1CD67-3F89-4E26-832E-668B99E5DADA}"/>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3503330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B00544-A457-4494-AC66-72C69BF0FB4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175972BD-1A5D-4357-84A9-0D183792F9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BDAD010F-7DBB-4D29-BB19-94899ABD4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06EBA6C-B200-494B-A1A3-AB62901C8F01}"/>
              </a:ext>
            </a:extLst>
          </p:cNvPr>
          <p:cNvSpPr>
            <a:spLocks noGrp="1"/>
          </p:cNvSpPr>
          <p:nvPr>
            <p:ph type="dt" sz="half" idx="10"/>
          </p:nvPr>
        </p:nvSpPr>
        <p:spPr/>
        <p:txBody>
          <a:bodyPr/>
          <a:lstStyle/>
          <a:p>
            <a:r>
              <a:rPr lang="en-US"/>
              <a:t>13 okt 2021</a:t>
            </a:r>
            <a:endParaRPr lang="en-GB"/>
          </a:p>
        </p:txBody>
      </p:sp>
      <p:sp>
        <p:nvSpPr>
          <p:cNvPr id="6" name="Tijdelijke aanduiding voor voettekst 5">
            <a:extLst>
              <a:ext uri="{FF2B5EF4-FFF2-40B4-BE49-F238E27FC236}">
                <a16:creationId xmlns:a16="http://schemas.microsoft.com/office/drawing/2014/main" id="{846AB40D-E8B1-4E3D-9216-98E6B707C2A8}"/>
              </a:ext>
            </a:extLst>
          </p:cNvPr>
          <p:cNvSpPr>
            <a:spLocks noGrp="1"/>
          </p:cNvSpPr>
          <p:nvPr>
            <p:ph type="ftr" sz="quarter" idx="11"/>
          </p:nvPr>
        </p:nvSpPr>
        <p:spPr/>
        <p:txBody>
          <a:bodyPr/>
          <a:lstStyle/>
          <a:p>
            <a:r>
              <a:rPr lang="en-GB"/>
              <a:t>Wijkraad  20211019:      2020 - 2021</a:t>
            </a:r>
          </a:p>
        </p:txBody>
      </p:sp>
      <p:sp>
        <p:nvSpPr>
          <p:cNvPr id="7" name="Tijdelijke aanduiding voor dianummer 6">
            <a:extLst>
              <a:ext uri="{FF2B5EF4-FFF2-40B4-BE49-F238E27FC236}">
                <a16:creationId xmlns:a16="http://schemas.microsoft.com/office/drawing/2014/main" id="{7BFB6BFC-3E65-4487-8E0D-2A54E87AF27F}"/>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3125224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A3FE2-B79B-4A7C-AAC3-EE0954AECA8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7C7C618B-E47B-4A37-802D-67827AA7F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2600FA88-571A-44D2-88D3-62F1AB428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C24898A-1B70-47B3-96E4-35521217550A}"/>
              </a:ext>
            </a:extLst>
          </p:cNvPr>
          <p:cNvSpPr>
            <a:spLocks noGrp="1"/>
          </p:cNvSpPr>
          <p:nvPr>
            <p:ph type="dt" sz="half" idx="10"/>
          </p:nvPr>
        </p:nvSpPr>
        <p:spPr/>
        <p:txBody>
          <a:bodyPr/>
          <a:lstStyle/>
          <a:p>
            <a:r>
              <a:rPr lang="en-US"/>
              <a:t>13 okt 2021</a:t>
            </a:r>
            <a:endParaRPr lang="en-GB"/>
          </a:p>
        </p:txBody>
      </p:sp>
      <p:sp>
        <p:nvSpPr>
          <p:cNvPr id="6" name="Tijdelijke aanduiding voor voettekst 5">
            <a:extLst>
              <a:ext uri="{FF2B5EF4-FFF2-40B4-BE49-F238E27FC236}">
                <a16:creationId xmlns:a16="http://schemas.microsoft.com/office/drawing/2014/main" id="{05B28C27-A502-4A3A-8C9D-ED502CC915B9}"/>
              </a:ext>
            </a:extLst>
          </p:cNvPr>
          <p:cNvSpPr>
            <a:spLocks noGrp="1"/>
          </p:cNvSpPr>
          <p:nvPr>
            <p:ph type="ftr" sz="quarter" idx="11"/>
          </p:nvPr>
        </p:nvSpPr>
        <p:spPr/>
        <p:txBody>
          <a:bodyPr/>
          <a:lstStyle/>
          <a:p>
            <a:r>
              <a:rPr lang="en-GB"/>
              <a:t>Wijkraad  20211019:      2020 - 2021</a:t>
            </a:r>
          </a:p>
        </p:txBody>
      </p:sp>
      <p:sp>
        <p:nvSpPr>
          <p:cNvPr id="7" name="Tijdelijke aanduiding voor dianummer 6">
            <a:extLst>
              <a:ext uri="{FF2B5EF4-FFF2-40B4-BE49-F238E27FC236}">
                <a16:creationId xmlns:a16="http://schemas.microsoft.com/office/drawing/2014/main" id="{92814337-59DA-4CE7-9CDA-7B517AD90C74}"/>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70415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4345F5E-B992-4374-8B5D-F20A8F5A80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0EF8B189-8A74-419C-915C-EFBA06F144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526546F8-9A4A-4EA7-8E77-3A1985AD52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13 okt 2021</a:t>
            </a:r>
            <a:endParaRPr lang="en-GB"/>
          </a:p>
        </p:txBody>
      </p:sp>
      <p:sp>
        <p:nvSpPr>
          <p:cNvPr id="5" name="Tijdelijke aanduiding voor voettekst 4">
            <a:extLst>
              <a:ext uri="{FF2B5EF4-FFF2-40B4-BE49-F238E27FC236}">
                <a16:creationId xmlns:a16="http://schemas.microsoft.com/office/drawing/2014/main" id="{EA92A26E-A9E7-4C16-8605-F5F3EDFFCC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Wijkraad  20211019:      2020 - 2021</a:t>
            </a:r>
          </a:p>
        </p:txBody>
      </p:sp>
      <p:sp>
        <p:nvSpPr>
          <p:cNvPr id="6" name="Tijdelijke aanduiding voor dianummer 5">
            <a:extLst>
              <a:ext uri="{FF2B5EF4-FFF2-40B4-BE49-F238E27FC236}">
                <a16:creationId xmlns:a16="http://schemas.microsoft.com/office/drawing/2014/main" id="{05684B1B-E598-4C8E-99B0-8553EDE58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861B52-6C39-4371-97D6-ECED89FE9389}" type="slidenum">
              <a:rPr lang="en-GB" smtClean="0"/>
              <a:t>‹nr.›</a:t>
            </a:fld>
            <a:endParaRPr lang="en-GB"/>
          </a:p>
        </p:txBody>
      </p:sp>
    </p:spTree>
    <p:extLst>
      <p:ext uri="{BB962C8B-B14F-4D97-AF65-F5344CB8AC3E}">
        <p14:creationId xmlns:p14="http://schemas.microsoft.com/office/powerpoint/2010/main" val="3354534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4345F5E-B992-4374-8B5D-F20A8F5A80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0EF8B189-8A74-419C-915C-EFBA06F144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526546F8-9A4A-4EA7-8E77-3A1985AD52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13 okt 2021</a:t>
            </a:r>
            <a:endParaRPr lang="en-GB"/>
          </a:p>
        </p:txBody>
      </p:sp>
      <p:sp>
        <p:nvSpPr>
          <p:cNvPr id="5" name="Tijdelijke aanduiding voor voettekst 4">
            <a:extLst>
              <a:ext uri="{FF2B5EF4-FFF2-40B4-BE49-F238E27FC236}">
                <a16:creationId xmlns:a16="http://schemas.microsoft.com/office/drawing/2014/main" id="{EA92A26E-A9E7-4C16-8605-F5F3EDFFCC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Wijkraad  20211019:    Kleiputten Terhagen</a:t>
            </a:r>
          </a:p>
        </p:txBody>
      </p:sp>
      <p:sp>
        <p:nvSpPr>
          <p:cNvPr id="6" name="Tijdelijke aanduiding voor dianummer 5">
            <a:extLst>
              <a:ext uri="{FF2B5EF4-FFF2-40B4-BE49-F238E27FC236}">
                <a16:creationId xmlns:a16="http://schemas.microsoft.com/office/drawing/2014/main" id="{05684B1B-E598-4C8E-99B0-8553EDE58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861B52-6C39-4371-97D6-ECED89FE9389}" type="slidenum">
              <a:rPr lang="en-GB" smtClean="0"/>
              <a:t>‹nr.›</a:t>
            </a:fld>
            <a:endParaRPr lang="en-GB"/>
          </a:p>
        </p:txBody>
      </p:sp>
    </p:spTree>
    <p:extLst>
      <p:ext uri="{BB962C8B-B14F-4D97-AF65-F5344CB8AC3E}">
        <p14:creationId xmlns:p14="http://schemas.microsoft.com/office/powerpoint/2010/main" val="11193750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F071FB8-0DC3-4D57-A1AD-09CB684BD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639" y="177089"/>
            <a:ext cx="4408508" cy="3701439"/>
          </a:xfrm>
          <a:prstGeom prst="rect">
            <a:avLst/>
          </a:prstGeom>
        </p:spPr>
      </p:pic>
      <p:sp>
        <p:nvSpPr>
          <p:cNvPr id="2" name="Tekstvak 1">
            <a:extLst>
              <a:ext uri="{FF2B5EF4-FFF2-40B4-BE49-F238E27FC236}">
                <a16:creationId xmlns:a16="http://schemas.microsoft.com/office/drawing/2014/main" id="{D6F5DB70-8314-4DB7-B412-0DA8F919EFC8}"/>
              </a:ext>
            </a:extLst>
          </p:cNvPr>
          <p:cNvSpPr txBox="1"/>
          <p:nvPr/>
        </p:nvSpPr>
        <p:spPr>
          <a:xfrm>
            <a:off x="2031318" y="3921486"/>
            <a:ext cx="6241241" cy="2554545"/>
          </a:xfrm>
          <a:prstGeom prst="rect">
            <a:avLst/>
          </a:prstGeom>
          <a:noFill/>
        </p:spPr>
        <p:txBody>
          <a:bodyPr wrap="square" rtlCol="0">
            <a:spAutoFit/>
          </a:bodyPr>
          <a:lstStyle/>
          <a:p>
            <a:pPr algn="ctr"/>
            <a:r>
              <a:rPr lang="nl-BE" sz="8000" dirty="0"/>
              <a:t>Wijkraad</a:t>
            </a:r>
          </a:p>
          <a:p>
            <a:pPr algn="ctr"/>
            <a:r>
              <a:rPr lang="nl-BE" sz="8000" dirty="0"/>
              <a:t>2021-10-19 </a:t>
            </a:r>
            <a:endParaRPr lang="en-GB" sz="8000" dirty="0"/>
          </a:p>
        </p:txBody>
      </p:sp>
      <p:sp>
        <p:nvSpPr>
          <p:cNvPr id="3" name="Tijdelijke aanduiding voor voettekst 2">
            <a:extLst>
              <a:ext uri="{FF2B5EF4-FFF2-40B4-BE49-F238E27FC236}">
                <a16:creationId xmlns:a16="http://schemas.microsoft.com/office/drawing/2014/main" id="{6512E6F0-A6F4-4031-AF3B-D5355BA098A8}"/>
              </a:ext>
            </a:extLst>
          </p:cNvPr>
          <p:cNvSpPr>
            <a:spLocks noGrp="1"/>
          </p:cNvSpPr>
          <p:nvPr>
            <p:ph type="ftr" sz="quarter" idx="11"/>
          </p:nvPr>
        </p:nvSpPr>
        <p:spPr/>
        <p:txBody>
          <a:bodyPr/>
          <a:lstStyle/>
          <a:p>
            <a:r>
              <a:rPr lang="en-GB"/>
              <a:t>Wijkraad  20211019:      2020 - 2021</a:t>
            </a:r>
          </a:p>
        </p:txBody>
      </p:sp>
      <p:sp>
        <p:nvSpPr>
          <p:cNvPr id="4" name="Tijdelijke aanduiding voor dianummer 3">
            <a:extLst>
              <a:ext uri="{FF2B5EF4-FFF2-40B4-BE49-F238E27FC236}">
                <a16:creationId xmlns:a16="http://schemas.microsoft.com/office/drawing/2014/main" id="{7916EA61-DF35-4B8C-9372-C8B27EB82875}"/>
              </a:ext>
            </a:extLst>
          </p:cNvPr>
          <p:cNvSpPr>
            <a:spLocks noGrp="1"/>
          </p:cNvSpPr>
          <p:nvPr>
            <p:ph type="sldNum" sz="quarter" idx="12"/>
          </p:nvPr>
        </p:nvSpPr>
        <p:spPr/>
        <p:txBody>
          <a:bodyPr/>
          <a:lstStyle/>
          <a:p>
            <a:fld id="{5C861B52-6C39-4371-97D6-ECED89FE9389}" type="slidenum">
              <a:rPr lang="en-GB" smtClean="0"/>
              <a:t>1</a:t>
            </a:fld>
            <a:endParaRPr lang="en-GB"/>
          </a:p>
        </p:txBody>
      </p:sp>
    </p:spTree>
    <p:extLst>
      <p:ext uri="{BB962C8B-B14F-4D97-AF65-F5344CB8AC3E}">
        <p14:creationId xmlns:p14="http://schemas.microsoft.com/office/powerpoint/2010/main" val="2842782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715296" y="178484"/>
            <a:ext cx="2380704" cy="646331"/>
          </a:xfrm>
          <a:prstGeom prst="rect">
            <a:avLst/>
          </a:prstGeom>
          <a:solidFill>
            <a:schemeClr val="accent6">
              <a:lumMod val="20000"/>
              <a:lumOff val="80000"/>
            </a:schemeClr>
          </a:solidFill>
        </p:spPr>
        <p:txBody>
          <a:bodyPr wrap="square">
            <a:spAutoFit/>
          </a:bodyPr>
          <a:lstStyle/>
          <a:p>
            <a:r>
              <a:rPr lang="en-GB" sz="3600" dirty="0" err="1"/>
              <a:t>Hoekstock</a:t>
            </a:r>
            <a:endParaRPr lang="en-GB" sz="3600" dirty="0"/>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20211019:      2020 - 2021</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10</a:t>
            </a:fld>
            <a:endParaRPr lang="en-GB"/>
          </a:p>
        </p:txBody>
      </p:sp>
      <p:sp>
        <p:nvSpPr>
          <p:cNvPr id="5" name="Tekstvak 4">
            <a:extLst>
              <a:ext uri="{FF2B5EF4-FFF2-40B4-BE49-F238E27FC236}">
                <a16:creationId xmlns:a16="http://schemas.microsoft.com/office/drawing/2014/main" id="{6CCB5B98-8DA2-45A4-A024-7142093132F6}"/>
              </a:ext>
            </a:extLst>
          </p:cNvPr>
          <p:cNvSpPr txBox="1"/>
          <p:nvPr/>
        </p:nvSpPr>
        <p:spPr>
          <a:xfrm>
            <a:off x="617301" y="967416"/>
            <a:ext cx="6543440" cy="830997"/>
          </a:xfrm>
          <a:prstGeom prst="rect">
            <a:avLst/>
          </a:prstGeom>
          <a:noFill/>
        </p:spPr>
        <p:txBody>
          <a:bodyPr wrap="square" rtlCol="0">
            <a:spAutoFit/>
          </a:bodyPr>
          <a:lstStyle/>
          <a:p>
            <a:r>
              <a:rPr lang="nl-BE" sz="2400" dirty="0"/>
              <a:t>Kaaimannen organiseerden 8</a:t>
            </a:r>
            <a:r>
              <a:rPr lang="nl-BE" sz="2400" baseline="30000" dirty="0"/>
              <a:t>ste</a:t>
            </a:r>
            <a:r>
              <a:rPr lang="nl-BE" sz="2400" dirty="0"/>
              <a:t> editie Hoekstock.</a:t>
            </a:r>
          </a:p>
          <a:p>
            <a:r>
              <a:rPr lang="nl-BE" sz="2400" dirty="0"/>
              <a:t>Zij die niet geweest zijn hebben ongelijk……  </a:t>
            </a:r>
            <a:endParaRPr lang="en-GB" sz="2400" dirty="0"/>
          </a:p>
        </p:txBody>
      </p:sp>
      <p:pic>
        <p:nvPicPr>
          <p:cNvPr id="8" name="Afbeelding 7">
            <a:extLst>
              <a:ext uri="{FF2B5EF4-FFF2-40B4-BE49-F238E27FC236}">
                <a16:creationId xmlns:a16="http://schemas.microsoft.com/office/drawing/2014/main" id="{20FB55F6-6E62-4A58-8C44-F2CDF07D26FF}"/>
              </a:ext>
            </a:extLst>
          </p:cNvPr>
          <p:cNvPicPr>
            <a:picLocks noChangeAspect="1"/>
          </p:cNvPicPr>
          <p:nvPr/>
        </p:nvPicPr>
        <p:blipFill>
          <a:blip r:embed="rId3"/>
          <a:stretch>
            <a:fillRect/>
          </a:stretch>
        </p:blipFill>
        <p:spPr>
          <a:xfrm>
            <a:off x="277489" y="1772597"/>
            <a:ext cx="8503261" cy="4442852"/>
          </a:xfrm>
          <a:prstGeom prst="rect">
            <a:avLst/>
          </a:prstGeom>
        </p:spPr>
      </p:pic>
      <p:pic>
        <p:nvPicPr>
          <p:cNvPr id="10" name="Afbeelding 9">
            <a:extLst>
              <a:ext uri="{FF2B5EF4-FFF2-40B4-BE49-F238E27FC236}">
                <a16:creationId xmlns:a16="http://schemas.microsoft.com/office/drawing/2014/main" id="{3D323540-2C0E-4706-8F9A-B140E58168D1}"/>
              </a:ext>
            </a:extLst>
          </p:cNvPr>
          <p:cNvPicPr>
            <a:picLocks noChangeAspect="1"/>
          </p:cNvPicPr>
          <p:nvPr/>
        </p:nvPicPr>
        <p:blipFill>
          <a:blip r:embed="rId4"/>
          <a:stretch>
            <a:fillRect/>
          </a:stretch>
        </p:blipFill>
        <p:spPr>
          <a:xfrm>
            <a:off x="8836095" y="1429081"/>
            <a:ext cx="3064674" cy="2066930"/>
          </a:xfrm>
          <a:prstGeom prst="rect">
            <a:avLst/>
          </a:prstGeom>
        </p:spPr>
      </p:pic>
      <p:pic>
        <p:nvPicPr>
          <p:cNvPr id="12" name="Afbeelding 11">
            <a:extLst>
              <a:ext uri="{FF2B5EF4-FFF2-40B4-BE49-F238E27FC236}">
                <a16:creationId xmlns:a16="http://schemas.microsoft.com/office/drawing/2014/main" id="{077E515E-2FC2-4C40-B662-784C6BEE29A4}"/>
              </a:ext>
            </a:extLst>
          </p:cNvPr>
          <p:cNvPicPr>
            <a:picLocks noChangeAspect="1"/>
          </p:cNvPicPr>
          <p:nvPr/>
        </p:nvPicPr>
        <p:blipFill>
          <a:blip r:embed="rId5"/>
          <a:stretch>
            <a:fillRect/>
          </a:stretch>
        </p:blipFill>
        <p:spPr>
          <a:xfrm>
            <a:off x="8836095" y="3865566"/>
            <a:ext cx="3255407" cy="2159250"/>
          </a:xfrm>
          <a:prstGeom prst="rect">
            <a:avLst/>
          </a:prstGeom>
        </p:spPr>
      </p:pic>
      <p:pic>
        <p:nvPicPr>
          <p:cNvPr id="14" name="Afbeelding 13">
            <a:extLst>
              <a:ext uri="{FF2B5EF4-FFF2-40B4-BE49-F238E27FC236}">
                <a16:creationId xmlns:a16="http://schemas.microsoft.com/office/drawing/2014/main" id="{0E9A1D68-D6E4-4EB7-ABA0-7A227CD8213C}"/>
              </a:ext>
            </a:extLst>
          </p:cNvPr>
          <p:cNvPicPr>
            <a:picLocks noChangeAspect="1"/>
          </p:cNvPicPr>
          <p:nvPr/>
        </p:nvPicPr>
        <p:blipFill>
          <a:blip r:embed="rId6"/>
          <a:stretch>
            <a:fillRect/>
          </a:stretch>
        </p:blipFill>
        <p:spPr>
          <a:xfrm>
            <a:off x="7282852" y="1143329"/>
            <a:ext cx="687893" cy="571503"/>
          </a:xfrm>
          <a:prstGeom prst="rect">
            <a:avLst/>
          </a:prstGeom>
        </p:spPr>
      </p:pic>
    </p:spTree>
    <p:extLst>
      <p:ext uri="{BB962C8B-B14F-4D97-AF65-F5344CB8AC3E}">
        <p14:creationId xmlns:p14="http://schemas.microsoft.com/office/powerpoint/2010/main" val="1531906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2" name="Tekstvak 1">
            <a:extLst>
              <a:ext uri="{FF2B5EF4-FFF2-40B4-BE49-F238E27FC236}">
                <a16:creationId xmlns:a16="http://schemas.microsoft.com/office/drawing/2014/main" id="{0AB94871-7E71-4050-9A15-158C9A8BD8BF}"/>
              </a:ext>
            </a:extLst>
          </p:cNvPr>
          <p:cNvSpPr txBox="1"/>
          <p:nvPr/>
        </p:nvSpPr>
        <p:spPr>
          <a:xfrm>
            <a:off x="1119906" y="1642819"/>
            <a:ext cx="9952212" cy="2492990"/>
          </a:xfrm>
          <a:prstGeom prst="rect">
            <a:avLst/>
          </a:prstGeom>
          <a:noFill/>
        </p:spPr>
        <p:txBody>
          <a:bodyPr wrap="none" rtlCol="0">
            <a:spAutoFit/>
          </a:bodyPr>
          <a:lstStyle/>
          <a:p>
            <a:pPr algn="ctr"/>
            <a:r>
              <a:rPr lang="nl-BE" sz="9600" dirty="0"/>
              <a:t>2. Kleiputten</a:t>
            </a:r>
          </a:p>
          <a:p>
            <a:pPr algn="ctr"/>
            <a:r>
              <a:rPr lang="nl-BE" sz="6000" dirty="0"/>
              <a:t>Deelgebied 2 – stand van zaken</a:t>
            </a:r>
            <a:endParaRPr lang="en-GB" sz="6000" dirty="0"/>
          </a:p>
        </p:txBody>
      </p:sp>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20211019:      2020 - 2021</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11</a:t>
            </a:fld>
            <a:endParaRPr lang="en-GB"/>
          </a:p>
        </p:txBody>
      </p:sp>
    </p:spTree>
    <p:extLst>
      <p:ext uri="{BB962C8B-B14F-4D97-AF65-F5344CB8AC3E}">
        <p14:creationId xmlns:p14="http://schemas.microsoft.com/office/powerpoint/2010/main" val="2239994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1194179" y="2202639"/>
            <a:ext cx="9014346" cy="1200329"/>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Gert Van De </a:t>
            </a:r>
            <a:r>
              <a:rPr kumimoji="0" lang="en-GB" sz="3600" b="0" i="0" u="none" strike="noStrike" kern="1200" cap="none" spc="0" normalizeH="0" baseline="0" noProof="0" dirty="0" err="1">
                <a:ln>
                  <a:noFill/>
                </a:ln>
                <a:solidFill>
                  <a:prstClr val="black"/>
                </a:solidFill>
                <a:effectLst/>
                <a:uLnTx/>
                <a:uFillTx/>
                <a:latin typeface="Calibri" panose="020F0502020204030204"/>
                <a:ea typeface="+mn-ea"/>
                <a:cs typeface="+mn-cs"/>
              </a:rPr>
              <a:t>Genachte</a:t>
            </a: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(Intendant)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prstClr val="black"/>
                </a:solidFill>
                <a:latin typeface="Calibri" panose="020F0502020204030204"/>
              </a:rPr>
              <a:t>Jan </a:t>
            </a:r>
            <a:r>
              <a:rPr lang="en-GB" sz="3600" dirty="0" err="1">
                <a:solidFill>
                  <a:prstClr val="black"/>
                </a:solidFill>
                <a:latin typeface="Calibri" panose="020F0502020204030204"/>
              </a:rPr>
              <a:t>Blancke</a:t>
            </a:r>
            <a:r>
              <a:rPr lang="en-GB" sz="3600" dirty="0">
                <a:solidFill>
                  <a:prstClr val="black"/>
                </a:solidFill>
                <a:latin typeface="Calibri" panose="020F0502020204030204"/>
              </a:rPr>
              <a:t> </a:t>
            </a:r>
            <a:r>
              <a:rPr lang="en-GB" sz="2800" dirty="0">
                <a:solidFill>
                  <a:prstClr val="black"/>
                </a:solidFill>
                <a:latin typeface="Calibri" panose="020F0502020204030204"/>
              </a:rPr>
              <a:t>(POM – Directeur </a:t>
            </a:r>
            <a:r>
              <a:rPr lang="en-GB" sz="2800" dirty="0" err="1">
                <a:solidFill>
                  <a:prstClr val="black"/>
                </a:solidFill>
                <a:latin typeface="Calibri" panose="020F0502020204030204"/>
              </a:rPr>
              <a:t>Bedrijventereinen</a:t>
            </a:r>
            <a:r>
              <a:rPr lang="en-GB" sz="2800" dirty="0">
                <a:solidFill>
                  <a:prstClr val="black"/>
                </a:solidFill>
                <a:latin typeface="Calibri" panose="020F0502020204030204"/>
              </a:rPr>
              <a:t>)</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Wijkraad  20211019:    Kleiputten Terhagen</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61B52-6C39-4371-97D6-ECED89FE938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619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1194179" y="2202639"/>
            <a:ext cx="9014346" cy="1754326"/>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Red </a:t>
            </a:r>
            <a:r>
              <a:rPr kumimoji="0" lang="en-GB" sz="3600" b="0" i="0" u="none" strike="noStrike" kern="1200" cap="none" spc="0" normalizeH="0" baseline="0" noProof="0" dirty="0" err="1">
                <a:ln>
                  <a:noFill/>
                </a:ln>
                <a:solidFill>
                  <a:prstClr val="black"/>
                </a:solidFill>
                <a:effectLst/>
                <a:uLnTx/>
                <a:uFillTx/>
                <a:latin typeface="Calibri" panose="020F0502020204030204"/>
                <a:ea typeface="+mn-ea"/>
                <a:cs typeface="+mn-cs"/>
              </a:rPr>
              <a:t>onze</a:t>
            </a: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prstClr val="black"/>
                </a:solidFill>
                <a:effectLst/>
                <a:uLnTx/>
                <a:uFillTx/>
                <a:latin typeface="Calibri" panose="020F0502020204030204"/>
                <a:ea typeface="+mn-ea"/>
                <a:cs typeface="+mn-cs"/>
              </a:rPr>
              <a:t>Kleiputten</a:t>
            </a: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prstClr val="black"/>
                </a:solidFill>
                <a:latin typeface="Calibri" panose="020F0502020204030204"/>
              </a:rPr>
              <a:t>	Leen </a:t>
            </a:r>
            <a:r>
              <a:rPr lang="en-GB" sz="3600" dirty="0" err="1">
                <a:solidFill>
                  <a:prstClr val="black"/>
                </a:solidFill>
                <a:latin typeface="Calibri" panose="020F0502020204030204"/>
              </a:rPr>
              <a:t>Schamp</a:t>
            </a:r>
            <a:endParaRPr lang="en-GB" sz="36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	Frank Van </a:t>
            </a:r>
            <a:r>
              <a:rPr kumimoji="0" lang="en-GB" sz="3600" b="0" i="0" u="none" strike="noStrike" kern="1200" cap="none" spc="0" normalizeH="0" baseline="0" noProof="0" dirty="0" err="1">
                <a:ln>
                  <a:noFill/>
                </a:ln>
                <a:solidFill>
                  <a:prstClr val="black"/>
                </a:solidFill>
                <a:effectLst/>
                <a:uLnTx/>
                <a:uFillTx/>
                <a:latin typeface="Calibri" panose="020F0502020204030204"/>
                <a:ea typeface="+mn-ea"/>
                <a:cs typeface="+mn-cs"/>
              </a:rPr>
              <a:t>Houtte</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Wijkraad  20211019:    Kleiputten Terhagen</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61B52-6C39-4371-97D6-ECED89FE938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07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2280595" y="238037"/>
            <a:ext cx="7279865" cy="646331"/>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Wat </a:t>
            </a:r>
            <a:r>
              <a:rPr kumimoji="0" lang="en-GB" sz="3600" b="0" i="0" u="none" strike="noStrike" kern="1200" cap="none" spc="0" normalizeH="0" baseline="0" noProof="0" dirty="0" err="1">
                <a:ln>
                  <a:noFill/>
                </a:ln>
                <a:solidFill>
                  <a:prstClr val="black"/>
                </a:solidFill>
                <a:effectLst/>
                <a:uLnTx/>
                <a:uFillTx/>
                <a:latin typeface="Calibri" panose="020F0502020204030204"/>
                <a:ea typeface="+mn-ea"/>
                <a:cs typeface="+mn-cs"/>
              </a:rPr>
              <a:t>indien</a:t>
            </a: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Wijkraad  20211019:    Kleiputten Terhagen</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61B52-6C39-4371-97D6-ECED89FE938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kstvak 4"/>
          <p:cNvSpPr txBox="1"/>
          <p:nvPr/>
        </p:nvSpPr>
        <p:spPr>
          <a:xfrm>
            <a:off x="463897" y="2832747"/>
            <a:ext cx="9096563" cy="1754326"/>
          </a:xfrm>
          <a:prstGeom prst="rect">
            <a:avLst/>
          </a:prstGeom>
          <a:noFill/>
        </p:spPr>
        <p:txBody>
          <a:bodyPr wrap="square" rtlCol="0">
            <a:spAutoFit/>
          </a:bodyPr>
          <a:lstStyle/>
          <a:p>
            <a:pPr marL="285750" indent="-285750">
              <a:buFont typeface="Arial" panose="020B0604020202020204" pitchFamily="34" charset="0"/>
              <a:buChar char="•"/>
            </a:pPr>
            <a:r>
              <a:rPr lang="en-US" dirty="0"/>
              <a:t>9 </a:t>
            </a:r>
            <a:r>
              <a:rPr lang="en-US" dirty="0" err="1"/>
              <a:t>maart</a:t>
            </a:r>
            <a:r>
              <a:rPr lang="en-US" dirty="0"/>
              <a:t> 2015 </a:t>
            </a:r>
            <a:r>
              <a:rPr lang="en-US" dirty="0" err="1"/>
              <a:t>wordt</a:t>
            </a:r>
            <a:r>
              <a:rPr lang="en-US" dirty="0"/>
              <a:t> </a:t>
            </a:r>
            <a:r>
              <a:rPr lang="en-US" dirty="0" err="1"/>
              <a:t>een</a:t>
            </a:r>
            <a:r>
              <a:rPr lang="en-US" dirty="0"/>
              <a:t> OBBO </a:t>
            </a:r>
            <a:r>
              <a:rPr lang="en-US" dirty="0" err="1"/>
              <a:t>opgemaakt</a:t>
            </a:r>
            <a:r>
              <a:rPr lang="en-US" dirty="0"/>
              <a:t> door </a:t>
            </a:r>
            <a:r>
              <a:rPr lang="en-US" dirty="0" err="1"/>
              <a:t>Tractebel</a:t>
            </a:r>
            <a:r>
              <a:rPr lang="en-US" dirty="0"/>
              <a:t> conform </a:t>
            </a:r>
            <a:r>
              <a:rPr lang="en-US" dirty="0" err="1"/>
              <a:t>verklaard</a:t>
            </a:r>
            <a:r>
              <a:rPr lang="en-US" dirty="0"/>
              <a:t> door OVAM.</a:t>
            </a:r>
          </a:p>
          <a:p>
            <a:pPr marL="285750" indent="-285750">
              <a:buFont typeface="Arial" panose="020B0604020202020204" pitchFamily="34" charset="0"/>
              <a:buChar char="•"/>
            </a:pPr>
            <a:r>
              <a:rPr lang="en-US" dirty="0" err="1"/>
              <a:t>Hieruit</a:t>
            </a:r>
            <a:r>
              <a:rPr lang="en-US" dirty="0"/>
              <a:t> </a:t>
            </a:r>
            <a:r>
              <a:rPr lang="en-US" dirty="0" err="1"/>
              <a:t>volgend</a:t>
            </a:r>
            <a:r>
              <a:rPr lang="en-US" dirty="0"/>
              <a:t> </a:t>
            </a:r>
            <a:r>
              <a:rPr lang="en-US" dirty="0" err="1"/>
              <a:t>werd</a:t>
            </a:r>
            <a:r>
              <a:rPr lang="en-US" dirty="0"/>
              <a:t> de </a:t>
            </a:r>
            <a:r>
              <a:rPr lang="en-US" dirty="0" err="1"/>
              <a:t>saneringsplicht</a:t>
            </a:r>
            <a:r>
              <a:rPr lang="en-US" dirty="0"/>
              <a:t> </a:t>
            </a:r>
            <a:r>
              <a:rPr lang="en-US" dirty="0" err="1"/>
              <a:t>opgelegd</a:t>
            </a:r>
            <a:r>
              <a:rPr lang="en-US" dirty="0"/>
              <a:t> door OVAM.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FF0000"/>
                </a:solidFill>
              </a:rPr>
              <a:t>Wat </a:t>
            </a:r>
            <a:r>
              <a:rPr lang="en-US" dirty="0" err="1">
                <a:solidFill>
                  <a:srgbClr val="FF0000"/>
                </a:solidFill>
              </a:rPr>
              <a:t>indien</a:t>
            </a:r>
            <a:r>
              <a:rPr lang="en-US" dirty="0">
                <a:solidFill>
                  <a:srgbClr val="FF0000"/>
                </a:solidFill>
              </a:rPr>
              <a:t> in 1984 op </a:t>
            </a:r>
            <a:r>
              <a:rPr lang="en-US" dirty="0" err="1">
                <a:solidFill>
                  <a:srgbClr val="FF0000"/>
                </a:solidFill>
              </a:rPr>
              <a:t>kort</a:t>
            </a:r>
            <a:r>
              <a:rPr lang="en-US" dirty="0">
                <a:solidFill>
                  <a:srgbClr val="FF0000"/>
                </a:solidFill>
              </a:rPr>
              <a:t> </a:t>
            </a:r>
            <a:r>
              <a:rPr lang="en-US" dirty="0" err="1">
                <a:solidFill>
                  <a:srgbClr val="FF0000"/>
                </a:solidFill>
              </a:rPr>
              <a:t>daarop</a:t>
            </a:r>
            <a:r>
              <a:rPr lang="en-US" dirty="0">
                <a:solidFill>
                  <a:srgbClr val="FF0000"/>
                </a:solidFill>
              </a:rPr>
              <a:t> </a:t>
            </a:r>
            <a:r>
              <a:rPr lang="en-US" dirty="0" err="1">
                <a:solidFill>
                  <a:srgbClr val="FF0000"/>
                </a:solidFill>
              </a:rPr>
              <a:t>volgende</a:t>
            </a:r>
            <a:r>
              <a:rPr lang="en-US" dirty="0">
                <a:solidFill>
                  <a:srgbClr val="FF0000"/>
                </a:solidFill>
              </a:rPr>
              <a:t> </a:t>
            </a:r>
            <a:r>
              <a:rPr lang="en-US" dirty="0" err="1">
                <a:solidFill>
                  <a:srgbClr val="FF0000"/>
                </a:solidFill>
              </a:rPr>
              <a:t>jaren</a:t>
            </a:r>
            <a:r>
              <a:rPr lang="en-US" dirty="0">
                <a:solidFill>
                  <a:srgbClr val="FF0000"/>
                </a:solidFill>
              </a:rPr>
              <a:t> was </a:t>
            </a:r>
            <a:r>
              <a:rPr lang="en-US" dirty="0" err="1">
                <a:solidFill>
                  <a:srgbClr val="FF0000"/>
                </a:solidFill>
              </a:rPr>
              <a:t>overgegaan</a:t>
            </a:r>
            <a:r>
              <a:rPr lang="en-US" dirty="0">
                <a:solidFill>
                  <a:srgbClr val="FF0000"/>
                </a:solidFill>
              </a:rPr>
              <a:t> tot </a:t>
            </a:r>
            <a:r>
              <a:rPr lang="en-US" dirty="0" err="1">
                <a:solidFill>
                  <a:srgbClr val="FF0000"/>
                </a:solidFill>
              </a:rPr>
              <a:t>sanering</a:t>
            </a:r>
            <a:r>
              <a:rPr lang="en-US" dirty="0">
                <a:solidFill>
                  <a:srgbClr val="FF0000"/>
                </a:solidFill>
              </a:rPr>
              <a:t>?</a:t>
            </a:r>
          </a:p>
          <a:p>
            <a:pPr marL="285750" indent="-285750">
              <a:buFont typeface="Arial" panose="020B0604020202020204" pitchFamily="34" charset="0"/>
              <a:buChar char="•"/>
            </a:pPr>
            <a:endParaRPr lang="en-US" dirty="0">
              <a:solidFill>
                <a:srgbClr val="FF0000"/>
              </a:solidFill>
            </a:endParaRPr>
          </a:p>
          <a:p>
            <a:endParaRPr lang="en-US" dirty="0"/>
          </a:p>
        </p:txBody>
      </p:sp>
      <p:sp>
        <p:nvSpPr>
          <p:cNvPr id="7" name="Rechthoek 6"/>
          <p:cNvSpPr/>
          <p:nvPr/>
        </p:nvSpPr>
        <p:spPr>
          <a:xfrm>
            <a:off x="554431" y="1168842"/>
            <a:ext cx="10799369" cy="1200329"/>
          </a:xfrm>
          <a:prstGeom prst="rect">
            <a:avLst/>
          </a:prstGeom>
        </p:spPr>
        <p:txBody>
          <a:bodyPr wrap="square">
            <a:spAutoFit/>
          </a:bodyPr>
          <a:lstStyle/>
          <a:p>
            <a:r>
              <a:rPr lang="nl-BE" dirty="0"/>
              <a:t>Op 3 januari 1984 ging de stortstop in. Om kwart over drie ging het laatste </a:t>
            </a:r>
            <a:r>
              <a:rPr lang="nl-BE" dirty="0" err="1"/>
              <a:t>Rupelstort</a:t>
            </a:r>
            <a:r>
              <a:rPr lang="nl-BE" dirty="0"/>
              <a:t> dicht met uitzondering van het vliegasstort van </a:t>
            </a:r>
            <a:r>
              <a:rPr lang="nl-BE" dirty="0" err="1"/>
              <a:t>Interescaut</a:t>
            </a:r>
            <a:r>
              <a:rPr lang="nl-BE" dirty="0"/>
              <a:t>. Het OTL-stort dat weigerde te sluiten zou door burgemeester </a:t>
            </a:r>
            <a:r>
              <a:rPr lang="nl-BE" dirty="0" err="1"/>
              <a:t>Bruynseels</a:t>
            </a:r>
            <a:r>
              <a:rPr lang="nl-BE" dirty="0"/>
              <a:t> van Rumst worden verzegeld. De Gazet van Antwerpen omschreef dit als het symbolische einde van het storttijdperk in de </a:t>
            </a:r>
            <a:r>
              <a:rPr lang="nl-BE" dirty="0" err="1"/>
              <a:t>Rupelstreek</a:t>
            </a:r>
            <a:r>
              <a:rPr lang="nl-BE" sz="1400" dirty="0"/>
              <a:t>.  (Bron: Masterproef “Afvalstrijd in de </a:t>
            </a:r>
            <a:r>
              <a:rPr lang="nl-BE" sz="1400" dirty="0" err="1"/>
              <a:t>Rupelstreek</a:t>
            </a:r>
            <a:r>
              <a:rPr lang="nl-BE" sz="1400" dirty="0"/>
              <a:t>” - Thomas </a:t>
            </a:r>
            <a:r>
              <a:rPr lang="nl-BE" sz="1400" dirty="0" err="1"/>
              <a:t>Devriese</a:t>
            </a:r>
            <a:r>
              <a:rPr lang="nl-BE" sz="1400" dirty="0"/>
              <a:t> - 2015-2016).</a:t>
            </a:r>
            <a:endParaRPr lang="en-US" sz="1400" dirty="0"/>
          </a:p>
        </p:txBody>
      </p:sp>
    </p:spTree>
    <p:extLst>
      <p:ext uri="{BB962C8B-B14F-4D97-AF65-F5344CB8AC3E}">
        <p14:creationId xmlns:p14="http://schemas.microsoft.com/office/powerpoint/2010/main" val="4205843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2" name="Tekstvak 1">
            <a:extLst>
              <a:ext uri="{FF2B5EF4-FFF2-40B4-BE49-F238E27FC236}">
                <a16:creationId xmlns:a16="http://schemas.microsoft.com/office/drawing/2014/main" id="{0AB94871-7E71-4050-9A15-158C9A8BD8BF}"/>
              </a:ext>
            </a:extLst>
          </p:cNvPr>
          <p:cNvSpPr txBox="1"/>
          <p:nvPr/>
        </p:nvSpPr>
        <p:spPr>
          <a:xfrm>
            <a:off x="358386" y="1642819"/>
            <a:ext cx="11475257" cy="2492990"/>
          </a:xfrm>
          <a:prstGeom prst="rect">
            <a:avLst/>
          </a:prstGeom>
          <a:noFill/>
        </p:spPr>
        <p:txBody>
          <a:bodyPr wrap="none" rtlCol="0">
            <a:spAutoFit/>
          </a:bodyPr>
          <a:lstStyle/>
          <a:p>
            <a:pPr algn="ctr"/>
            <a:r>
              <a:rPr lang="nl-BE" sz="9600" dirty="0"/>
              <a:t>3. </a:t>
            </a:r>
            <a:r>
              <a:rPr lang="nl-BE" sz="9600" dirty="0" err="1"/>
              <a:t>Tomorrowland</a:t>
            </a:r>
            <a:r>
              <a:rPr lang="nl-BE" sz="9600" dirty="0"/>
              <a:t> 2022</a:t>
            </a:r>
          </a:p>
          <a:p>
            <a:pPr algn="ctr"/>
            <a:r>
              <a:rPr lang="nl-BE" sz="6000" dirty="0"/>
              <a:t>Toelichting en bespreking</a:t>
            </a:r>
            <a:endParaRPr lang="en-GB" sz="6000" dirty="0"/>
          </a:p>
        </p:txBody>
      </p:sp>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20211019:      2020 - 2021</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15</a:t>
            </a:fld>
            <a:endParaRPr lang="en-GB"/>
          </a:p>
        </p:txBody>
      </p:sp>
    </p:spTree>
    <p:extLst>
      <p:ext uri="{BB962C8B-B14F-4D97-AF65-F5344CB8AC3E}">
        <p14:creationId xmlns:p14="http://schemas.microsoft.com/office/powerpoint/2010/main" val="2402703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24809" y="397180"/>
            <a:ext cx="10227679" cy="646331"/>
          </a:xfrm>
          <a:prstGeom prst="rect">
            <a:avLst/>
          </a:prstGeom>
          <a:solidFill>
            <a:schemeClr val="accent6">
              <a:lumMod val="20000"/>
              <a:lumOff val="80000"/>
            </a:schemeClr>
          </a:solidFill>
        </p:spPr>
        <p:txBody>
          <a:bodyPr wrap="square">
            <a:spAutoFit/>
          </a:bodyPr>
          <a:lstStyle/>
          <a:p>
            <a:r>
              <a:rPr lang="nl-BE" sz="3600" dirty="0"/>
              <a:t>“De wijkraad is steeds zo negatief </a:t>
            </a:r>
            <a:r>
              <a:rPr lang="nl-BE" sz="3600" dirty="0" err="1"/>
              <a:t>tov</a:t>
            </a:r>
            <a:r>
              <a:rPr lang="nl-BE" sz="3600" dirty="0"/>
              <a:t>. Tomorrowland”</a:t>
            </a:r>
            <a:endParaRPr lang="en-GB" sz="3600" dirty="0"/>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20211019:      2020 - 2021</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16</a:t>
            </a:fld>
            <a:endParaRPr lang="en-GB"/>
          </a:p>
        </p:txBody>
      </p:sp>
      <p:sp>
        <p:nvSpPr>
          <p:cNvPr id="7" name="Tekstvak 6">
            <a:extLst>
              <a:ext uri="{FF2B5EF4-FFF2-40B4-BE49-F238E27FC236}">
                <a16:creationId xmlns:a16="http://schemas.microsoft.com/office/drawing/2014/main" id="{41475D17-D370-4DD6-8ECA-3CCD29F2EB04}"/>
              </a:ext>
            </a:extLst>
          </p:cNvPr>
          <p:cNvSpPr txBox="1"/>
          <p:nvPr/>
        </p:nvSpPr>
        <p:spPr>
          <a:xfrm>
            <a:off x="983383" y="1306013"/>
            <a:ext cx="10370417" cy="1477328"/>
          </a:xfrm>
          <a:prstGeom prst="rect">
            <a:avLst/>
          </a:prstGeom>
          <a:noFill/>
        </p:spPr>
        <p:txBody>
          <a:bodyPr wrap="square" rtlCol="0">
            <a:spAutoFit/>
          </a:bodyPr>
          <a:lstStyle/>
          <a:p>
            <a:r>
              <a:rPr lang="nl-BE" dirty="0"/>
              <a:t>Grof weg kunnen de wijk onderverdelen in 3 groepen:</a:t>
            </a:r>
          </a:p>
          <a:p>
            <a:pPr marL="342900" indent="-342900">
              <a:buAutoNum type="arabicPeriod"/>
            </a:pPr>
            <a:r>
              <a:rPr lang="nl-BE" dirty="0"/>
              <a:t>De </a:t>
            </a:r>
            <a:r>
              <a:rPr lang="nl-BE" dirty="0" err="1"/>
              <a:t>PRO’s</a:t>
            </a:r>
            <a:r>
              <a:rPr lang="nl-BE" dirty="0"/>
              <a:t>:  Graag zoveel mogelijk </a:t>
            </a:r>
            <a:r>
              <a:rPr lang="nl-BE" dirty="0" err="1"/>
              <a:t>WE’s</a:t>
            </a:r>
            <a:r>
              <a:rPr lang="nl-BE" dirty="0"/>
              <a:t> Tomorrowland aub.</a:t>
            </a:r>
          </a:p>
          <a:p>
            <a:pPr marL="342900" indent="-342900">
              <a:buAutoNum type="arabicPeriod"/>
            </a:pPr>
            <a:r>
              <a:rPr lang="nl-BE" dirty="0"/>
              <a:t>De </a:t>
            </a:r>
            <a:r>
              <a:rPr lang="nl-BE" dirty="0" err="1"/>
              <a:t>toleranten</a:t>
            </a:r>
            <a:r>
              <a:rPr lang="nl-BE" dirty="0"/>
              <a:t>: Tomorrowland is ‘OK’, maar 2 </a:t>
            </a:r>
            <a:r>
              <a:rPr lang="nl-BE" dirty="0" err="1"/>
              <a:t>WE’s</a:t>
            </a:r>
            <a:r>
              <a:rPr lang="nl-BE" dirty="0"/>
              <a:t> is wel het maximum.</a:t>
            </a:r>
          </a:p>
          <a:p>
            <a:pPr marL="342900" indent="-342900">
              <a:buAutoNum type="arabicPeriod"/>
            </a:pPr>
            <a:r>
              <a:rPr lang="nl-BE" dirty="0"/>
              <a:t>De azijnpissers (grappig bedoeld hier!!) : Zij die (overmatige) hinder ondervinden van het festival en hierop reageren.</a:t>
            </a:r>
            <a:endParaRPr lang="en-GB" dirty="0"/>
          </a:p>
        </p:txBody>
      </p:sp>
      <p:sp>
        <p:nvSpPr>
          <p:cNvPr id="8" name="Tekstvak 7">
            <a:extLst>
              <a:ext uri="{FF2B5EF4-FFF2-40B4-BE49-F238E27FC236}">
                <a16:creationId xmlns:a16="http://schemas.microsoft.com/office/drawing/2014/main" id="{690175A7-7C4A-4312-91E5-3DAF1351156A}"/>
              </a:ext>
            </a:extLst>
          </p:cNvPr>
          <p:cNvSpPr txBox="1"/>
          <p:nvPr/>
        </p:nvSpPr>
        <p:spPr>
          <a:xfrm>
            <a:off x="910788" y="2862194"/>
            <a:ext cx="10049418" cy="1477328"/>
          </a:xfrm>
          <a:prstGeom prst="rect">
            <a:avLst/>
          </a:prstGeom>
          <a:noFill/>
        </p:spPr>
        <p:txBody>
          <a:bodyPr wrap="none" rtlCol="0">
            <a:spAutoFit/>
          </a:bodyPr>
          <a:lstStyle/>
          <a:p>
            <a:r>
              <a:rPr lang="nl-BE" dirty="0"/>
              <a:t>Welke groep ga je als wijkraad het meest steun verlenen wanneer er bijkomende hinder wordt verwacht?</a:t>
            </a:r>
          </a:p>
          <a:p>
            <a:pPr marL="285750" indent="-285750">
              <a:buFont typeface="Arial" panose="020B0604020202020204" pitchFamily="34" charset="0"/>
              <a:buChar char="•"/>
            </a:pPr>
            <a:r>
              <a:rPr lang="nl-BE" dirty="0"/>
              <a:t>Zij die reeds 2 WE kunnen genieten van hun festival?</a:t>
            </a:r>
          </a:p>
          <a:p>
            <a:pPr marL="285750" indent="-285750">
              <a:buFont typeface="Arial" panose="020B0604020202020204" pitchFamily="34" charset="0"/>
              <a:buChar char="•"/>
            </a:pPr>
            <a:r>
              <a:rPr lang="nl-BE" dirty="0"/>
              <a:t>Zij die de overlast met 50% zien toenemen?</a:t>
            </a:r>
          </a:p>
          <a:p>
            <a:pPr marL="285750" indent="-285750">
              <a:buFont typeface="Arial" panose="020B0604020202020204" pitchFamily="34" charset="0"/>
              <a:buChar char="•"/>
            </a:pPr>
            <a:endParaRPr lang="nl-BE" dirty="0"/>
          </a:p>
          <a:p>
            <a:r>
              <a:rPr lang="nl-BE" dirty="0"/>
              <a:t>Moet hier meerderheid tegen minderheid worden uitgespeeld?</a:t>
            </a:r>
            <a:endParaRPr lang="en-GB" dirty="0"/>
          </a:p>
        </p:txBody>
      </p:sp>
      <p:sp>
        <p:nvSpPr>
          <p:cNvPr id="9" name="Tekstvak 8">
            <a:extLst>
              <a:ext uri="{FF2B5EF4-FFF2-40B4-BE49-F238E27FC236}">
                <a16:creationId xmlns:a16="http://schemas.microsoft.com/office/drawing/2014/main" id="{1C67E32D-1FC8-47E1-995C-484940A33F16}"/>
              </a:ext>
            </a:extLst>
          </p:cNvPr>
          <p:cNvSpPr txBox="1"/>
          <p:nvPr/>
        </p:nvSpPr>
        <p:spPr>
          <a:xfrm>
            <a:off x="673443" y="4943991"/>
            <a:ext cx="7611762" cy="646331"/>
          </a:xfrm>
          <a:prstGeom prst="rect">
            <a:avLst/>
          </a:prstGeom>
          <a:solidFill>
            <a:schemeClr val="accent6">
              <a:lumMod val="20000"/>
              <a:lumOff val="80000"/>
            </a:schemeClr>
          </a:solidFill>
        </p:spPr>
        <p:txBody>
          <a:bodyPr wrap="square" rtlCol="0">
            <a:spAutoFit/>
          </a:bodyPr>
          <a:lstStyle/>
          <a:p>
            <a:r>
              <a:rPr lang="nl-BE" dirty="0"/>
              <a:t>Meningen en belangen kunnen verschillen maar praten helpt!!  </a:t>
            </a:r>
            <a:endParaRPr lang="en-GB" dirty="0"/>
          </a:p>
          <a:p>
            <a:r>
              <a:rPr lang="nl-BE" dirty="0"/>
              <a:t>De wijkraad heeft steeds en zal steeds in dialoog gaan met de organisatie.</a:t>
            </a:r>
          </a:p>
        </p:txBody>
      </p:sp>
    </p:spTree>
    <p:extLst>
      <p:ext uri="{BB962C8B-B14F-4D97-AF65-F5344CB8AC3E}">
        <p14:creationId xmlns:p14="http://schemas.microsoft.com/office/powerpoint/2010/main" val="1993700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2055308" y="202886"/>
            <a:ext cx="6529675" cy="646331"/>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Calibri" panose="020F0502020204030204"/>
                <a:ea typeface="+mn-ea"/>
                <a:cs typeface="+mn-cs"/>
              </a:rPr>
              <a:t>Historiek</a:t>
            </a: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10" name="Tekstvak 9">
            <a:extLst>
              <a:ext uri="{FF2B5EF4-FFF2-40B4-BE49-F238E27FC236}">
                <a16:creationId xmlns:a16="http://schemas.microsoft.com/office/drawing/2014/main" id="{7DADB6E8-40AF-4D99-AB15-3B64789782D4}"/>
              </a:ext>
            </a:extLst>
          </p:cNvPr>
          <p:cNvSpPr txBox="1"/>
          <p:nvPr/>
        </p:nvSpPr>
        <p:spPr>
          <a:xfrm>
            <a:off x="358124" y="945031"/>
            <a:ext cx="11633851" cy="412420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nl-BE" dirty="0">
                <a:solidFill>
                  <a:prstClr val="black"/>
                </a:solidFill>
                <a:latin typeface="Calibri" panose="020F0502020204030204"/>
              </a:rPr>
              <a:t>15 apr 2020</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Beslissing Nationale Veiligheidsraad: Geen TML in 2020 wegens corona.</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solidFill>
                  <a:prstClr val="black"/>
                </a:solidFill>
                <a:latin typeface="Calibri" panose="020F0502020204030204"/>
              </a:rPr>
              <a:t>jun 2020		Vraag van TML voor het mogen organiseren van 3 </a:t>
            </a:r>
            <a:r>
              <a:rPr lang="nl-BE" dirty="0" err="1">
                <a:solidFill>
                  <a:prstClr val="black"/>
                </a:solidFill>
                <a:latin typeface="Calibri" panose="020F0502020204030204"/>
              </a:rPr>
              <a:t>WE’s</a:t>
            </a:r>
            <a:r>
              <a:rPr lang="nl-BE" dirty="0">
                <a:solidFill>
                  <a:prstClr val="black"/>
                </a:solidFill>
                <a:latin typeface="Calibri" panose="020F0502020204030204"/>
              </a:rPr>
              <a:t> in 2021 wegens economische redenen.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8 jun 2020  	Meeting met afvaardiging TML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ivm</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vraag 3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WE’s</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in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eind juni 2020 	Petitie tegen het organiseren van 3 WE in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17 aug 2020 	Overhandigen petitie aan burgemeester Boom “Géén 3 WE TML”.   </a:t>
            </a:r>
            <a:r>
              <a:rPr kumimoji="0" lang="nl-BE" sz="1600" b="0" i="0" u="none" strike="noStrike" kern="1200" cap="none" spc="0" normalizeH="0" baseline="0" noProof="0" dirty="0">
                <a:ln>
                  <a:noFill/>
                </a:ln>
                <a:solidFill>
                  <a:prstClr val="black"/>
                </a:solidFill>
                <a:effectLst/>
                <a:uLnTx/>
                <a:uFillTx/>
                <a:latin typeface="Calibri" panose="020F0502020204030204"/>
                <a:ea typeface="+mn-ea"/>
                <a:cs typeface="+mn-cs"/>
              </a:rPr>
              <a:t>(818 handtekeningen buurtbewoners)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8 maart 2021 	Vraag voor verplaatsing TML naar laatste WE augustus, 1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ste</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WE september.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4 juni 2021 	Evenementen krijgen GO om vanaf 13 augustus 75.000 bezoekers te ontvangen mits 				doorgedreven controle.</a:t>
            </a:r>
          </a:p>
          <a:p>
            <a:pPr marL="21145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prstClr val="black"/>
                </a:solidFill>
                <a:effectLst/>
                <a:uLnTx/>
                <a:uFillTx/>
                <a:latin typeface="Calibri" panose="020F0502020204030204"/>
                <a:ea typeface="+mn-ea"/>
                <a:cs typeface="+mn-cs"/>
              </a:rPr>
              <a:t>Wijkraad stelt vragen bij haalbaarheid / wenselijk zijn van het samen brengen van dergelijk grote groep mensen.</a:t>
            </a:r>
          </a:p>
          <a:p>
            <a:pPr marL="21145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prstClr val="black"/>
                </a:solidFill>
                <a:effectLst/>
                <a:uLnTx/>
                <a:uFillTx/>
                <a:latin typeface="Calibri" panose="020F0502020204030204"/>
                <a:ea typeface="+mn-ea"/>
                <a:cs typeface="+mn-cs"/>
              </a:rPr>
              <a:t>Wijkraad stelt vragen bij het organiseren van het festival tijdens schoolperiode.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17 juni 2021	Burgemeesters Boom en Rumst geven geen toelating.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21 juni 2021	Politiek pletwals voor TML: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Jambon</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Verlinden en Somers praten met burgemeesters van Boom en 		Rumst </a:t>
            </a:r>
            <a:r>
              <a:rPr kumimoji="0" lang="nl-BE" sz="1400" b="0" i="0" u="none" strike="noStrike" kern="1200" cap="none" spc="0" normalizeH="0" baseline="0" noProof="0" dirty="0">
                <a:ln>
                  <a:noFill/>
                </a:ln>
                <a:solidFill>
                  <a:prstClr val="black"/>
                </a:solidFill>
                <a:effectLst/>
                <a:uLnTx/>
                <a:uFillTx/>
                <a:latin typeface="Calibri" panose="020F0502020204030204"/>
                <a:ea typeface="+mn-ea"/>
                <a:cs typeface="+mn-cs"/>
              </a:rPr>
              <a:t>(Bron: Nieuwsblad)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Burgemeesters blijven bij hun standpunt.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9 sep 2021	Vraag TML voor drie weekends in 2022 wegens economische redenen.</a:t>
            </a:r>
          </a:p>
        </p:txBody>
      </p:sp>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Wijkraad  20211019:    Kleiputten Terhagen</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61B52-6C39-4371-97D6-ECED89FE938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057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4218478" y="2782669"/>
            <a:ext cx="2919301" cy="646331"/>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Joris </a:t>
            </a:r>
            <a:r>
              <a:rPr kumimoji="0" lang="en-GB" sz="3600" b="0" i="0" u="none" strike="noStrike" kern="1200" cap="none" spc="0" normalizeH="0" baseline="0" noProof="0" dirty="0" err="1">
                <a:ln>
                  <a:noFill/>
                </a:ln>
                <a:solidFill>
                  <a:prstClr val="black"/>
                </a:solidFill>
                <a:effectLst/>
                <a:uLnTx/>
                <a:uFillTx/>
                <a:latin typeface="Calibri" panose="020F0502020204030204"/>
                <a:ea typeface="+mn-ea"/>
                <a:cs typeface="+mn-cs"/>
              </a:rPr>
              <a:t>Beckers</a:t>
            </a: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Wijkraad  20211019:    Kleiputten Terhagen</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61B52-6C39-4371-97D6-ECED89FE938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509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2918285" y="136525"/>
            <a:ext cx="6571704" cy="646331"/>
          </a:xfrm>
          <a:prstGeom prst="rect">
            <a:avLst/>
          </a:prstGeom>
          <a:solidFill>
            <a:schemeClr val="accent6">
              <a:lumMod val="20000"/>
              <a:lumOff val="80000"/>
            </a:schemeClr>
          </a:solidFill>
        </p:spPr>
        <p:txBody>
          <a:bodyPr wrap="square">
            <a:spAutoFit/>
          </a:bodyPr>
          <a:lstStyle/>
          <a:p>
            <a:r>
              <a:rPr lang="en-GB" sz="3600" dirty="0"/>
              <a:t>Wat </a:t>
            </a:r>
            <a:r>
              <a:rPr lang="en-GB" sz="3600" dirty="0" err="1"/>
              <a:t>indien</a:t>
            </a:r>
            <a:r>
              <a:rPr lang="en-GB" sz="3600" dirty="0"/>
              <a:t> 3de WE TML </a:t>
            </a:r>
            <a:r>
              <a:rPr lang="en-GB" sz="3600" dirty="0" err="1"/>
              <a:t>doorgaat</a:t>
            </a:r>
            <a:r>
              <a:rPr lang="en-GB" sz="3600" dirty="0"/>
              <a:t>.</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20211019:      2020 - 2021</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19</a:t>
            </a:fld>
            <a:endParaRPr lang="en-GB"/>
          </a:p>
        </p:txBody>
      </p:sp>
      <p:sp>
        <p:nvSpPr>
          <p:cNvPr id="5" name="Tekstvak 4">
            <a:extLst>
              <a:ext uri="{FF2B5EF4-FFF2-40B4-BE49-F238E27FC236}">
                <a16:creationId xmlns:a16="http://schemas.microsoft.com/office/drawing/2014/main" id="{621D358A-EE22-4449-B8F1-135881D67614}"/>
              </a:ext>
            </a:extLst>
          </p:cNvPr>
          <p:cNvSpPr txBox="1"/>
          <p:nvPr/>
        </p:nvSpPr>
        <p:spPr>
          <a:xfrm>
            <a:off x="994718" y="1143000"/>
            <a:ext cx="9733637" cy="1600438"/>
          </a:xfrm>
          <a:prstGeom prst="rect">
            <a:avLst/>
          </a:prstGeom>
          <a:noFill/>
        </p:spPr>
        <p:txBody>
          <a:bodyPr wrap="square" rtlCol="0">
            <a:spAutoFit/>
          </a:bodyPr>
          <a:lstStyle/>
          <a:p>
            <a:r>
              <a:rPr lang="nl-BE" sz="2000" dirty="0"/>
              <a:t>Mogen we compensaties verwachten ? </a:t>
            </a:r>
          </a:p>
          <a:p>
            <a:r>
              <a:rPr lang="nl-BE" sz="2000" dirty="0"/>
              <a:t>	Van de gemeente?</a:t>
            </a:r>
          </a:p>
          <a:p>
            <a:r>
              <a:rPr lang="nl-BE" sz="2000" dirty="0"/>
              <a:t>	Van TML?</a:t>
            </a:r>
          </a:p>
          <a:p>
            <a:r>
              <a:rPr lang="nl-BE" sz="2000" dirty="0"/>
              <a:t>(Sociale) Projecten / activiteiten binnen de wijken gesponsord door meeropbrengst?</a:t>
            </a:r>
          </a:p>
          <a:p>
            <a:r>
              <a:rPr lang="nl-BE" dirty="0"/>
              <a:t> </a:t>
            </a:r>
            <a:endParaRPr lang="en-GB" dirty="0"/>
          </a:p>
        </p:txBody>
      </p:sp>
      <p:sp>
        <p:nvSpPr>
          <p:cNvPr id="7" name="Tekstvak 6">
            <a:extLst>
              <a:ext uri="{FF2B5EF4-FFF2-40B4-BE49-F238E27FC236}">
                <a16:creationId xmlns:a16="http://schemas.microsoft.com/office/drawing/2014/main" id="{35C33902-96FA-4AE8-A54F-4B7758F6EEEE}"/>
              </a:ext>
            </a:extLst>
          </p:cNvPr>
          <p:cNvSpPr txBox="1"/>
          <p:nvPr/>
        </p:nvSpPr>
        <p:spPr>
          <a:xfrm>
            <a:off x="909246" y="3395493"/>
            <a:ext cx="10589782" cy="2031325"/>
          </a:xfrm>
          <a:prstGeom prst="rect">
            <a:avLst/>
          </a:prstGeom>
          <a:noFill/>
        </p:spPr>
        <p:txBody>
          <a:bodyPr wrap="square" rtlCol="0">
            <a:spAutoFit/>
          </a:bodyPr>
          <a:lstStyle/>
          <a:p>
            <a:pPr algn="l"/>
            <a:r>
              <a:rPr lang="nl-BE" b="0" i="0" dirty="0">
                <a:solidFill>
                  <a:srgbClr val="000000"/>
                </a:solidFill>
                <a:effectLst/>
                <a:latin typeface="calibri" panose="020F0502020204030204" pitchFamily="34" charset="0"/>
              </a:rPr>
              <a:t>Een wijkbewoner merkt op!</a:t>
            </a:r>
          </a:p>
          <a:p>
            <a:pPr algn="l"/>
            <a:r>
              <a:rPr lang="nl-BE" b="0" i="1" dirty="0">
                <a:solidFill>
                  <a:srgbClr val="0000FF"/>
                </a:solidFill>
                <a:effectLst/>
                <a:latin typeface="calibri" panose="020F0502020204030204" pitchFamily="34" charset="0"/>
              </a:rPr>
              <a:t>“Doordat onze gemeente niet wil meebetalen aan het zwembad van Aartselaar, zijn zwemlessen daar duurder voor onze scholen en dus krijgen nu een aantal leerjaren van verschillende scholen in Boom geen zwemmen meer. Ik vind dat een structureel probleem, want niet voor elk kind is het evident om zwemlessen te krijgen buiten de school. Alweer zijn kansarme kinderen daar als eerste de dupe van. In mijn ogen zouden kinderen hun hele lagereschooltijd zwemles moeten hebben.</a:t>
            </a:r>
          </a:p>
          <a:p>
            <a:pPr algn="l"/>
            <a:r>
              <a:rPr lang="nl-BE" b="0" i="1" dirty="0">
                <a:solidFill>
                  <a:srgbClr val="0000FF"/>
                </a:solidFill>
                <a:effectLst/>
                <a:latin typeface="calibri" panose="020F0502020204030204" pitchFamily="34" charset="0"/>
              </a:rPr>
              <a:t>Kan de gemeente en/of TML niet bijspringen voor die </a:t>
            </a:r>
            <a:r>
              <a:rPr lang="nl-BE" b="0" i="1" dirty="0" err="1">
                <a:solidFill>
                  <a:srgbClr val="0000FF"/>
                </a:solidFill>
                <a:effectLst/>
                <a:latin typeface="calibri" panose="020F0502020204030204" pitchFamily="34" charset="0"/>
              </a:rPr>
              <a:t>meerkost</a:t>
            </a:r>
            <a:r>
              <a:rPr lang="nl-BE" b="0" i="1" dirty="0">
                <a:solidFill>
                  <a:srgbClr val="0000FF"/>
                </a:solidFill>
                <a:effectLst/>
                <a:latin typeface="calibri" panose="020F0502020204030204" pitchFamily="34" charset="0"/>
              </a:rPr>
              <a:t> van de zwemlessen?”</a:t>
            </a:r>
          </a:p>
        </p:txBody>
      </p:sp>
    </p:spTree>
    <p:extLst>
      <p:ext uri="{BB962C8B-B14F-4D97-AF65-F5344CB8AC3E}">
        <p14:creationId xmlns:p14="http://schemas.microsoft.com/office/powerpoint/2010/main" val="4019472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2" name="Tekstvak 1">
            <a:extLst>
              <a:ext uri="{FF2B5EF4-FFF2-40B4-BE49-F238E27FC236}">
                <a16:creationId xmlns:a16="http://schemas.microsoft.com/office/drawing/2014/main" id="{0AB94871-7E71-4050-9A15-158C9A8BD8BF}"/>
              </a:ext>
            </a:extLst>
          </p:cNvPr>
          <p:cNvSpPr txBox="1"/>
          <p:nvPr/>
        </p:nvSpPr>
        <p:spPr>
          <a:xfrm>
            <a:off x="1166711" y="1642819"/>
            <a:ext cx="9858597" cy="2492990"/>
          </a:xfrm>
          <a:prstGeom prst="rect">
            <a:avLst/>
          </a:prstGeom>
          <a:noFill/>
        </p:spPr>
        <p:txBody>
          <a:bodyPr wrap="none" rtlCol="0">
            <a:spAutoFit/>
          </a:bodyPr>
          <a:lstStyle/>
          <a:p>
            <a:pPr algn="ctr"/>
            <a:r>
              <a:rPr lang="nl-BE" sz="9600" dirty="0"/>
              <a:t>1. Wijkraad </a:t>
            </a:r>
          </a:p>
          <a:p>
            <a:pPr algn="ctr"/>
            <a:r>
              <a:rPr lang="nl-BE" sz="6000" dirty="0"/>
              <a:t>“Het gebeurde in 2020 – 2021”</a:t>
            </a:r>
            <a:endParaRPr lang="en-GB" sz="6000" dirty="0"/>
          </a:p>
        </p:txBody>
      </p:sp>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20211019:      2020 - 2021</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2</a:t>
            </a:fld>
            <a:endParaRPr lang="en-GB"/>
          </a:p>
        </p:txBody>
      </p:sp>
    </p:spTree>
    <p:extLst>
      <p:ext uri="{BB962C8B-B14F-4D97-AF65-F5344CB8AC3E}">
        <p14:creationId xmlns:p14="http://schemas.microsoft.com/office/powerpoint/2010/main" val="63084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2918285" y="136525"/>
            <a:ext cx="6571704" cy="646331"/>
          </a:xfrm>
          <a:prstGeom prst="rect">
            <a:avLst/>
          </a:prstGeom>
          <a:solidFill>
            <a:schemeClr val="accent6">
              <a:lumMod val="20000"/>
              <a:lumOff val="80000"/>
            </a:schemeClr>
          </a:solidFill>
        </p:spPr>
        <p:txBody>
          <a:bodyPr wrap="square">
            <a:spAutoFit/>
          </a:bodyPr>
          <a:lstStyle/>
          <a:p>
            <a:r>
              <a:rPr lang="en-GB" sz="3600" dirty="0"/>
              <a:t>Wat </a:t>
            </a:r>
            <a:r>
              <a:rPr lang="en-GB" sz="3600" dirty="0" err="1"/>
              <a:t>indien</a:t>
            </a:r>
            <a:r>
              <a:rPr lang="en-GB" sz="3600" dirty="0"/>
              <a:t> 3de WE TML </a:t>
            </a:r>
            <a:r>
              <a:rPr lang="en-GB" sz="3600" dirty="0" err="1"/>
              <a:t>doorgaat</a:t>
            </a:r>
            <a:r>
              <a:rPr lang="en-GB" sz="3600" dirty="0"/>
              <a:t>.</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20211019:      2020 - 2021</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20</a:t>
            </a:fld>
            <a:endParaRPr lang="en-GB"/>
          </a:p>
        </p:txBody>
      </p:sp>
      <p:sp>
        <p:nvSpPr>
          <p:cNvPr id="5" name="Tekstvak 4">
            <a:extLst>
              <a:ext uri="{FF2B5EF4-FFF2-40B4-BE49-F238E27FC236}">
                <a16:creationId xmlns:a16="http://schemas.microsoft.com/office/drawing/2014/main" id="{621D358A-EE22-4449-B8F1-135881D67614}"/>
              </a:ext>
            </a:extLst>
          </p:cNvPr>
          <p:cNvSpPr txBox="1"/>
          <p:nvPr/>
        </p:nvSpPr>
        <p:spPr>
          <a:xfrm>
            <a:off x="994719" y="1143000"/>
            <a:ext cx="8347174" cy="677108"/>
          </a:xfrm>
          <a:prstGeom prst="rect">
            <a:avLst/>
          </a:prstGeom>
          <a:noFill/>
        </p:spPr>
        <p:txBody>
          <a:bodyPr wrap="square" rtlCol="0">
            <a:spAutoFit/>
          </a:bodyPr>
          <a:lstStyle/>
          <a:p>
            <a:r>
              <a:rPr lang="nl-BE" sz="2000" dirty="0"/>
              <a:t>Wordt “Werkgroep 2020” terug opgestart?</a:t>
            </a:r>
          </a:p>
          <a:p>
            <a:r>
              <a:rPr lang="nl-BE" dirty="0"/>
              <a:t> </a:t>
            </a:r>
            <a:endParaRPr lang="en-GB" dirty="0"/>
          </a:p>
        </p:txBody>
      </p:sp>
    </p:spTree>
    <p:extLst>
      <p:ext uri="{BB962C8B-B14F-4D97-AF65-F5344CB8AC3E}">
        <p14:creationId xmlns:p14="http://schemas.microsoft.com/office/powerpoint/2010/main" val="3791503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2" name="Tekstvak 1">
            <a:extLst>
              <a:ext uri="{FF2B5EF4-FFF2-40B4-BE49-F238E27FC236}">
                <a16:creationId xmlns:a16="http://schemas.microsoft.com/office/drawing/2014/main" id="{0AB94871-7E71-4050-9A15-158C9A8BD8BF}"/>
              </a:ext>
            </a:extLst>
          </p:cNvPr>
          <p:cNvSpPr txBox="1"/>
          <p:nvPr/>
        </p:nvSpPr>
        <p:spPr>
          <a:xfrm>
            <a:off x="1275464" y="1642819"/>
            <a:ext cx="9641101" cy="2492990"/>
          </a:xfrm>
          <a:prstGeom prst="rect">
            <a:avLst/>
          </a:prstGeom>
          <a:noFill/>
        </p:spPr>
        <p:txBody>
          <a:bodyPr wrap="none" rtlCol="0">
            <a:spAutoFit/>
          </a:bodyPr>
          <a:lstStyle/>
          <a:p>
            <a:pPr algn="ctr"/>
            <a:r>
              <a:rPr lang="nl-BE" sz="9600" dirty="0"/>
              <a:t>4. De Schorre</a:t>
            </a:r>
          </a:p>
          <a:p>
            <a:pPr algn="ctr"/>
            <a:r>
              <a:rPr lang="nl-BE" sz="6000" dirty="0"/>
              <a:t>Toelichting en stand van zaken</a:t>
            </a:r>
            <a:endParaRPr lang="en-GB" sz="6000" dirty="0"/>
          </a:p>
        </p:txBody>
      </p:sp>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20211019:      2020 - 2021</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21</a:t>
            </a:fld>
            <a:endParaRPr lang="en-GB"/>
          </a:p>
        </p:txBody>
      </p:sp>
    </p:spTree>
    <p:extLst>
      <p:ext uri="{BB962C8B-B14F-4D97-AF65-F5344CB8AC3E}">
        <p14:creationId xmlns:p14="http://schemas.microsoft.com/office/powerpoint/2010/main" val="4270756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2" name="Tekstvak 1">
            <a:extLst>
              <a:ext uri="{FF2B5EF4-FFF2-40B4-BE49-F238E27FC236}">
                <a16:creationId xmlns:a16="http://schemas.microsoft.com/office/drawing/2014/main" id="{0AB94871-7E71-4050-9A15-158C9A8BD8BF}"/>
              </a:ext>
            </a:extLst>
          </p:cNvPr>
          <p:cNvSpPr txBox="1"/>
          <p:nvPr/>
        </p:nvSpPr>
        <p:spPr>
          <a:xfrm>
            <a:off x="747244" y="1642819"/>
            <a:ext cx="10697544" cy="2308324"/>
          </a:xfrm>
          <a:prstGeom prst="rect">
            <a:avLst/>
          </a:prstGeom>
          <a:noFill/>
        </p:spPr>
        <p:txBody>
          <a:bodyPr wrap="none" rtlCol="0">
            <a:spAutoFit/>
          </a:bodyPr>
          <a:lstStyle/>
          <a:p>
            <a:pPr algn="ctr"/>
            <a:r>
              <a:rPr lang="nl-BE" sz="7200" dirty="0"/>
              <a:t>5. Verkenning toekomstvisie</a:t>
            </a:r>
          </a:p>
          <a:p>
            <a:pPr algn="ctr"/>
            <a:r>
              <a:rPr lang="nl-BE" sz="7200" dirty="0"/>
              <a:t>wijkraad  </a:t>
            </a:r>
            <a:endParaRPr lang="en-GB" sz="7200" dirty="0"/>
          </a:p>
        </p:txBody>
      </p:sp>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20211019:      2020 - 2021</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22</a:t>
            </a:fld>
            <a:endParaRPr lang="en-GB"/>
          </a:p>
        </p:txBody>
      </p:sp>
    </p:spTree>
    <p:extLst>
      <p:ext uri="{BB962C8B-B14F-4D97-AF65-F5344CB8AC3E}">
        <p14:creationId xmlns:p14="http://schemas.microsoft.com/office/powerpoint/2010/main" val="1838639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2" name="Tekstvak 1">
            <a:extLst>
              <a:ext uri="{FF2B5EF4-FFF2-40B4-BE49-F238E27FC236}">
                <a16:creationId xmlns:a16="http://schemas.microsoft.com/office/drawing/2014/main" id="{0AB94871-7E71-4050-9A15-158C9A8BD8BF}"/>
              </a:ext>
            </a:extLst>
          </p:cNvPr>
          <p:cNvSpPr txBox="1"/>
          <p:nvPr/>
        </p:nvSpPr>
        <p:spPr>
          <a:xfrm>
            <a:off x="668154" y="1642819"/>
            <a:ext cx="10855729" cy="2308324"/>
          </a:xfrm>
          <a:prstGeom prst="rect">
            <a:avLst/>
          </a:prstGeom>
          <a:noFill/>
        </p:spPr>
        <p:txBody>
          <a:bodyPr wrap="none" rtlCol="0">
            <a:spAutoFit/>
          </a:bodyPr>
          <a:lstStyle/>
          <a:p>
            <a:pPr algn="ctr"/>
            <a:r>
              <a:rPr lang="nl-BE" sz="7200" dirty="0"/>
              <a:t>6. Participatieplatform</a:t>
            </a:r>
          </a:p>
          <a:p>
            <a:pPr algn="ctr"/>
            <a:r>
              <a:rPr lang="nl-BE" sz="7200" dirty="0"/>
              <a:t>Geef mee smaak aan Boom  </a:t>
            </a:r>
            <a:endParaRPr lang="en-GB" sz="7200" dirty="0"/>
          </a:p>
        </p:txBody>
      </p:sp>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20211019:      2020 - 2021</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23</a:t>
            </a:fld>
            <a:endParaRPr lang="en-GB"/>
          </a:p>
        </p:txBody>
      </p:sp>
    </p:spTree>
    <p:extLst>
      <p:ext uri="{BB962C8B-B14F-4D97-AF65-F5344CB8AC3E}">
        <p14:creationId xmlns:p14="http://schemas.microsoft.com/office/powerpoint/2010/main" val="3468372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20211019:      2020 - 2021</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24</a:t>
            </a:fld>
            <a:endParaRPr lang="en-GB"/>
          </a:p>
        </p:txBody>
      </p:sp>
      <p:pic>
        <p:nvPicPr>
          <p:cNvPr id="6" name="Afbeelding 5"/>
          <p:cNvPicPr>
            <a:picLocks noChangeAspect="1"/>
          </p:cNvPicPr>
          <p:nvPr/>
        </p:nvPicPr>
        <p:blipFill>
          <a:blip r:embed="rId3"/>
          <a:stretch>
            <a:fillRect/>
          </a:stretch>
        </p:blipFill>
        <p:spPr>
          <a:xfrm>
            <a:off x="1543436" y="0"/>
            <a:ext cx="7210425" cy="6657975"/>
          </a:xfrm>
          <a:prstGeom prst="rect">
            <a:avLst/>
          </a:prstGeom>
        </p:spPr>
      </p:pic>
      <p:sp>
        <p:nvSpPr>
          <p:cNvPr id="7" name="Rechthoek 6"/>
          <p:cNvSpPr/>
          <p:nvPr/>
        </p:nvSpPr>
        <p:spPr>
          <a:xfrm>
            <a:off x="8753861" y="2808843"/>
            <a:ext cx="3470950" cy="369332"/>
          </a:xfrm>
          <a:prstGeom prst="rect">
            <a:avLst/>
          </a:prstGeom>
        </p:spPr>
        <p:txBody>
          <a:bodyPr wrap="none">
            <a:spAutoFit/>
          </a:bodyPr>
          <a:lstStyle/>
          <a:p>
            <a:r>
              <a:rPr lang="nl-BE" dirty="0"/>
              <a:t>https://geefsmaak.boom.be/nl-BE/</a:t>
            </a:r>
          </a:p>
        </p:txBody>
      </p:sp>
    </p:spTree>
    <p:extLst>
      <p:ext uri="{BB962C8B-B14F-4D97-AF65-F5344CB8AC3E}">
        <p14:creationId xmlns:p14="http://schemas.microsoft.com/office/powerpoint/2010/main" val="459524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2" name="Tekstvak 1">
            <a:extLst>
              <a:ext uri="{FF2B5EF4-FFF2-40B4-BE49-F238E27FC236}">
                <a16:creationId xmlns:a16="http://schemas.microsoft.com/office/drawing/2014/main" id="{0AB94871-7E71-4050-9A15-158C9A8BD8BF}"/>
              </a:ext>
            </a:extLst>
          </p:cNvPr>
          <p:cNvSpPr txBox="1"/>
          <p:nvPr/>
        </p:nvSpPr>
        <p:spPr>
          <a:xfrm>
            <a:off x="1001739" y="1642819"/>
            <a:ext cx="10188558" cy="2308324"/>
          </a:xfrm>
          <a:prstGeom prst="rect">
            <a:avLst/>
          </a:prstGeom>
          <a:noFill/>
        </p:spPr>
        <p:txBody>
          <a:bodyPr wrap="none" rtlCol="0">
            <a:spAutoFit/>
          </a:bodyPr>
          <a:lstStyle/>
          <a:p>
            <a:pPr algn="ctr"/>
            <a:r>
              <a:rPr lang="nl-BE" sz="7200" dirty="0"/>
              <a:t>7. Toekomstige activiteiten</a:t>
            </a:r>
          </a:p>
          <a:p>
            <a:pPr algn="ctr"/>
            <a:r>
              <a:rPr lang="nl-BE" sz="7200" dirty="0"/>
              <a:t>in de wijk  </a:t>
            </a:r>
            <a:endParaRPr lang="en-GB" sz="7200" dirty="0"/>
          </a:p>
        </p:txBody>
      </p:sp>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20211019:      2020 - 2021</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25</a:t>
            </a:fld>
            <a:endParaRPr lang="en-GB"/>
          </a:p>
        </p:txBody>
      </p:sp>
    </p:spTree>
    <p:extLst>
      <p:ext uri="{BB962C8B-B14F-4D97-AF65-F5344CB8AC3E}">
        <p14:creationId xmlns:p14="http://schemas.microsoft.com/office/powerpoint/2010/main" val="3437024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20211019:      2020 - 2021</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26</a:t>
            </a:fld>
            <a:endParaRPr lang="en-GB"/>
          </a:p>
        </p:txBody>
      </p:sp>
      <p:pic>
        <p:nvPicPr>
          <p:cNvPr id="2" name="Afbeelding 1"/>
          <p:cNvPicPr>
            <a:picLocks noChangeAspect="1"/>
          </p:cNvPicPr>
          <p:nvPr/>
        </p:nvPicPr>
        <p:blipFill>
          <a:blip r:embed="rId3"/>
          <a:stretch>
            <a:fillRect/>
          </a:stretch>
        </p:blipFill>
        <p:spPr>
          <a:xfrm>
            <a:off x="4554674" y="1148106"/>
            <a:ext cx="3598725" cy="5279820"/>
          </a:xfrm>
          <a:prstGeom prst="rect">
            <a:avLst/>
          </a:prstGeom>
        </p:spPr>
      </p:pic>
      <p:pic>
        <p:nvPicPr>
          <p:cNvPr id="7" name="Afbeelding 6">
            <a:extLst>
              <a:ext uri="{FF2B5EF4-FFF2-40B4-BE49-F238E27FC236}">
                <a16:creationId xmlns:a16="http://schemas.microsoft.com/office/drawing/2014/main" id="{5D995E26-2875-403C-9BFC-19BBB03A6EF0}"/>
              </a:ext>
            </a:extLst>
          </p:cNvPr>
          <p:cNvPicPr>
            <a:picLocks noChangeAspect="1"/>
          </p:cNvPicPr>
          <p:nvPr/>
        </p:nvPicPr>
        <p:blipFill>
          <a:blip r:embed="rId4"/>
          <a:stretch>
            <a:fillRect/>
          </a:stretch>
        </p:blipFill>
        <p:spPr>
          <a:xfrm>
            <a:off x="3847363" y="142732"/>
            <a:ext cx="5012193" cy="1005374"/>
          </a:xfrm>
          <a:prstGeom prst="rect">
            <a:avLst/>
          </a:prstGeom>
        </p:spPr>
      </p:pic>
      <p:pic>
        <p:nvPicPr>
          <p:cNvPr id="10" name="Afbeelding 9">
            <a:extLst>
              <a:ext uri="{FF2B5EF4-FFF2-40B4-BE49-F238E27FC236}">
                <a16:creationId xmlns:a16="http://schemas.microsoft.com/office/drawing/2014/main" id="{2999365D-4E21-4F20-BF17-1EF66C128BEE}"/>
              </a:ext>
            </a:extLst>
          </p:cNvPr>
          <p:cNvPicPr>
            <a:picLocks noChangeAspect="1"/>
          </p:cNvPicPr>
          <p:nvPr/>
        </p:nvPicPr>
        <p:blipFill>
          <a:blip r:embed="rId5"/>
          <a:stretch>
            <a:fillRect/>
          </a:stretch>
        </p:blipFill>
        <p:spPr>
          <a:xfrm>
            <a:off x="615288" y="1636581"/>
            <a:ext cx="3423312" cy="2623894"/>
          </a:xfrm>
          <a:prstGeom prst="rect">
            <a:avLst/>
          </a:prstGeom>
        </p:spPr>
      </p:pic>
      <p:pic>
        <p:nvPicPr>
          <p:cNvPr id="11" name="Afbeelding 10">
            <a:extLst>
              <a:ext uri="{FF2B5EF4-FFF2-40B4-BE49-F238E27FC236}">
                <a16:creationId xmlns:a16="http://schemas.microsoft.com/office/drawing/2014/main" id="{E5E48951-8979-4F0D-AF81-E46CF45608E3}"/>
              </a:ext>
            </a:extLst>
          </p:cNvPr>
          <p:cNvPicPr>
            <a:picLocks noChangeAspect="1"/>
          </p:cNvPicPr>
          <p:nvPr/>
        </p:nvPicPr>
        <p:blipFill>
          <a:blip r:embed="rId6"/>
          <a:stretch>
            <a:fillRect/>
          </a:stretch>
        </p:blipFill>
        <p:spPr>
          <a:xfrm>
            <a:off x="8478245" y="2013631"/>
            <a:ext cx="3388483" cy="3388483"/>
          </a:xfrm>
          <a:prstGeom prst="rect">
            <a:avLst/>
          </a:prstGeom>
        </p:spPr>
      </p:pic>
    </p:spTree>
    <p:extLst>
      <p:ext uri="{BB962C8B-B14F-4D97-AF65-F5344CB8AC3E}">
        <p14:creationId xmlns:p14="http://schemas.microsoft.com/office/powerpoint/2010/main" val="3281058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20211019:      2020 - 2021</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27</a:t>
            </a:fld>
            <a:endParaRPr lang="en-GB"/>
          </a:p>
        </p:txBody>
      </p:sp>
      <p:sp>
        <p:nvSpPr>
          <p:cNvPr id="8" name="Tekstvak 7"/>
          <p:cNvSpPr txBox="1"/>
          <p:nvPr/>
        </p:nvSpPr>
        <p:spPr>
          <a:xfrm>
            <a:off x="706395" y="1642819"/>
            <a:ext cx="3041821" cy="2800767"/>
          </a:xfrm>
          <a:prstGeom prst="rect">
            <a:avLst/>
          </a:prstGeom>
          <a:noFill/>
        </p:spPr>
        <p:txBody>
          <a:bodyPr wrap="square" rtlCol="0">
            <a:spAutoFit/>
          </a:bodyPr>
          <a:lstStyle/>
          <a:p>
            <a:r>
              <a:rPr lang="nl-BE" sz="4400" dirty="0"/>
              <a:t>Kerstbomenactie 2021</a:t>
            </a:r>
          </a:p>
          <a:p>
            <a:r>
              <a:rPr lang="nl-BE" sz="4400" dirty="0"/>
              <a:t>Dit was 2020 …. </a:t>
            </a:r>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46739" y="1058220"/>
            <a:ext cx="4322809" cy="2881872"/>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9030" y="2545492"/>
            <a:ext cx="4720924" cy="3147283"/>
          </a:xfrm>
          <a:prstGeom prst="rect">
            <a:avLst/>
          </a:prstGeom>
        </p:spPr>
      </p:pic>
    </p:spTree>
    <p:extLst>
      <p:ext uri="{BB962C8B-B14F-4D97-AF65-F5344CB8AC3E}">
        <p14:creationId xmlns:p14="http://schemas.microsoft.com/office/powerpoint/2010/main" val="1008780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20211019:      2020 - 2021</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28</a:t>
            </a:fld>
            <a:endParaRPr lang="en-GB"/>
          </a:p>
        </p:txBody>
      </p:sp>
      <p:sp>
        <p:nvSpPr>
          <p:cNvPr id="8" name="Tekstvak 7"/>
          <p:cNvSpPr txBox="1"/>
          <p:nvPr/>
        </p:nvSpPr>
        <p:spPr>
          <a:xfrm>
            <a:off x="706395" y="1642819"/>
            <a:ext cx="3041821" cy="2800767"/>
          </a:xfrm>
          <a:prstGeom prst="rect">
            <a:avLst/>
          </a:prstGeom>
          <a:noFill/>
        </p:spPr>
        <p:txBody>
          <a:bodyPr wrap="square" rtlCol="0">
            <a:spAutoFit/>
          </a:bodyPr>
          <a:lstStyle/>
          <a:p>
            <a:r>
              <a:rPr lang="nl-BE" sz="4400" dirty="0"/>
              <a:t>Kerstbomenactie 2021</a:t>
            </a:r>
          </a:p>
          <a:p>
            <a:r>
              <a:rPr lang="nl-BE" sz="4400" dirty="0"/>
              <a:t>Dit was 2020 …. </a:t>
            </a:r>
          </a:p>
        </p:txBody>
      </p:sp>
      <p:pic>
        <p:nvPicPr>
          <p:cNvPr id="10" name="Afbeelding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5395" y="91600"/>
            <a:ext cx="5082746" cy="3388497"/>
          </a:xfrm>
          <a:prstGeom prst="rect">
            <a:avLst/>
          </a:prstGeom>
        </p:spPr>
      </p:pic>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0132" y="3322766"/>
            <a:ext cx="4550376" cy="3033584"/>
          </a:xfrm>
          <a:prstGeom prst="rect">
            <a:avLst/>
          </a:prstGeom>
        </p:spPr>
      </p:pic>
    </p:spTree>
    <p:extLst>
      <p:ext uri="{BB962C8B-B14F-4D97-AF65-F5344CB8AC3E}">
        <p14:creationId xmlns:p14="http://schemas.microsoft.com/office/powerpoint/2010/main" val="2327676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20211019:      2020 - 2021</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29</a:t>
            </a:fld>
            <a:endParaRPr lang="en-GB"/>
          </a:p>
        </p:txBody>
      </p:sp>
      <p:sp>
        <p:nvSpPr>
          <p:cNvPr id="8" name="Tekstvak 7"/>
          <p:cNvSpPr txBox="1"/>
          <p:nvPr/>
        </p:nvSpPr>
        <p:spPr>
          <a:xfrm>
            <a:off x="706395" y="1642819"/>
            <a:ext cx="3041821" cy="2800767"/>
          </a:xfrm>
          <a:prstGeom prst="rect">
            <a:avLst/>
          </a:prstGeom>
          <a:noFill/>
        </p:spPr>
        <p:txBody>
          <a:bodyPr wrap="square" rtlCol="0">
            <a:spAutoFit/>
          </a:bodyPr>
          <a:lstStyle/>
          <a:p>
            <a:r>
              <a:rPr lang="nl-BE" sz="4400" dirty="0"/>
              <a:t>Kerstbomenactie 2021</a:t>
            </a:r>
          </a:p>
          <a:p>
            <a:r>
              <a:rPr lang="nl-BE" sz="4400" dirty="0"/>
              <a:t>Dit was 2020 …. </a:t>
            </a:r>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38167" y="1117686"/>
            <a:ext cx="4477265" cy="2984843"/>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46440" y="2410206"/>
            <a:ext cx="4604322" cy="3069548"/>
          </a:xfrm>
          <a:prstGeom prst="rect">
            <a:avLst/>
          </a:prstGeom>
        </p:spPr>
      </p:pic>
    </p:spTree>
    <p:extLst>
      <p:ext uri="{BB962C8B-B14F-4D97-AF65-F5344CB8AC3E}">
        <p14:creationId xmlns:p14="http://schemas.microsoft.com/office/powerpoint/2010/main" val="3440517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715296" y="178484"/>
            <a:ext cx="3213043" cy="646331"/>
          </a:xfrm>
          <a:prstGeom prst="rect">
            <a:avLst/>
          </a:prstGeom>
          <a:solidFill>
            <a:schemeClr val="accent6">
              <a:lumMod val="20000"/>
              <a:lumOff val="80000"/>
            </a:schemeClr>
          </a:solidFill>
        </p:spPr>
        <p:txBody>
          <a:bodyPr wrap="square">
            <a:spAutoFit/>
          </a:bodyPr>
          <a:lstStyle/>
          <a:p>
            <a:r>
              <a:rPr lang="en-GB" sz="3600" dirty="0"/>
              <a:t>2020 - 2021</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20211019:      2020 - 2021</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3</a:t>
            </a:fld>
            <a:endParaRPr lang="en-GB"/>
          </a:p>
        </p:txBody>
      </p:sp>
      <p:sp>
        <p:nvSpPr>
          <p:cNvPr id="5" name="Tekstvak 4">
            <a:extLst>
              <a:ext uri="{FF2B5EF4-FFF2-40B4-BE49-F238E27FC236}">
                <a16:creationId xmlns:a16="http://schemas.microsoft.com/office/drawing/2014/main" id="{FBAAB07F-3A4B-4CB0-9852-B58E1F51B92E}"/>
              </a:ext>
            </a:extLst>
          </p:cNvPr>
          <p:cNvSpPr txBox="1"/>
          <p:nvPr/>
        </p:nvSpPr>
        <p:spPr>
          <a:xfrm>
            <a:off x="478301" y="1048043"/>
            <a:ext cx="9544929" cy="5078313"/>
          </a:xfrm>
          <a:prstGeom prst="rect">
            <a:avLst/>
          </a:prstGeom>
          <a:noFill/>
        </p:spPr>
        <p:txBody>
          <a:bodyPr wrap="square" rtlCol="0">
            <a:spAutoFit/>
          </a:bodyPr>
          <a:lstStyle/>
          <a:p>
            <a:pPr marL="285750" indent="-285750">
              <a:buFont typeface="Arial" panose="020B0604020202020204" pitchFamily="34" charset="0"/>
              <a:buChar char="•"/>
            </a:pPr>
            <a:r>
              <a:rPr lang="nl-BE" dirty="0"/>
              <a:t>Okt 2019 		Laatste ‘fysieke’ wijkraad</a:t>
            </a:r>
          </a:p>
          <a:p>
            <a:pPr marL="285750" indent="-285750">
              <a:buFont typeface="Arial" panose="020B0604020202020204" pitchFamily="34" charset="0"/>
              <a:buChar char="•"/>
            </a:pPr>
            <a:r>
              <a:rPr lang="nl-BE" dirty="0"/>
              <a:t>15 apr 2020		Beslissing Nationale Veiligheidsraad: Geen TML wegens corona</a:t>
            </a:r>
          </a:p>
          <a:p>
            <a:pPr marL="285750" indent="-285750">
              <a:buFont typeface="Arial" panose="020B0604020202020204" pitchFamily="34" charset="0"/>
              <a:buChar char="•"/>
            </a:pPr>
            <a:r>
              <a:rPr lang="nl-BE" dirty="0"/>
              <a:t>Mei 2020		Wijkraad verdeelt mondmaskers (gemeente).</a:t>
            </a:r>
          </a:p>
          <a:p>
            <a:pPr marL="285750" indent="-285750">
              <a:buFont typeface="Arial" panose="020B0604020202020204" pitchFamily="34" charset="0"/>
              <a:buChar char="•"/>
            </a:pPr>
            <a:r>
              <a:rPr lang="nl-BE" dirty="0"/>
              <a:t>16 jun 2020		Vraag TML voor 3 WE in 2021</a:t>
            </a:r>
          </a:p>
          <a:p>
            <a:pPr marL="285750" indent="-285750">
              <a:buFont typeface="Arial" panose="020B0604020202020204" pitchFamily="34" charset="0"/>
              <a:buChar char="•"/>
            </a:pPr>
            <a:r>
              <a:rPr lang="nl-BE" dirty="0"/>
              <a:t>Einde jun 2020 		Petitie rond de vraag 3</a:t>
            </a:r>
            <a:r>
              <a:rPr lang="nl-BE" baseline="30000" dirty="0"/>
              <a:t>de</a:t>
            </a:r>
            <a:r>
              <a:rPr lang="nl-BE" dirty="0"/>
              <a:t> WE Tomorrowland</a:t>
            </a:r>
          </a:p>
          <a:p>
            <a:pPr marL="285750" indent="-285750">
              <a:buFont typeface="Arial" panose="020B0604020202020204" pitchFamily="34" charset="0"/>
              <a:buChar char="•"/>
            </a:pPr>
            <a:r>
              <a:rPr lang="nl-BE" dirty="0"/>
              <a:t>26 sep 2020 		Wijkraad ‘On </a:t>
            </a:r>
            <a:r>
              <a:rPr lang="nl-BE" dirty="0" err="1"/>
              <a:t>the</a:t>
            </a:r>
            <a:r>
              <a:rPr lang="nl-BE" dirty="0"/>
              <a:t> Road’</a:t>
            </a:r>
          </a:p>
          <a:p>
            <a:pPr marL="285750" indent="-285750">
              <a:buFont typeface="Arial" panose="020B0604020202020204" pitchFamily="34" charset="0"/>
              <a:buChar char="•"/>
            </a:pPr>
            <a:r>
              <a:rPr lang="nl-BE" dirty="0"/>
              <a:t>Halloween 2020 	“Bloedverwanten” wandeling </a:t>
            </a:r>
            <a:r>
              <a:rPr lang="nl-BE" sz="1400" dirty="0"/>
              <a:t>(Covid-proef).</a:t>
            </a:r>
          </a:p>
          <a:p>
            <a:pPr marL="285750" indent="-285750">
              <a:buFont typeface="Arial" panose="020B0604020202020204" pitchFamily="34" charset="0"/>
              <a:buChar char="•"/>
            </a:pPr>
            <a:r>
              <a:rPr lang="nl-BE" dirty="0"/>
              <a:t>1 jan 2021  		Renilde geeft voorzitterschap door.</a:t>
            </a:r>
          </a:p>
          <a:p>
            <a:pPr marL="285750" indent="-285750">
              <a:buFont typeface="Arial" panose="020B0604020202020204" pitchFamily="34" charset="0"/>
              <a:buChar char="•"/>
            </a:pPr>
            <a:r>
              <a:rPr lang="nl-BE" dirty="0"/>
              <a:t>24 feb 2021 		Kernraad (Online)</a:t>
            </a:r>
          </a:p>
          <a:p>
            <a:pPr marL="285750" indent="-285750">
              <a:buFont typeface="Arial" panose="020B0604020202020204" pitchFamily="34" charset="0"/>
              <a:buChar char="•"/>
            </a:pPr>
            <a:r>
              <a:rPr lang="nl-BE" dirty="0"/>
              <a:t>April 2021		</a:t>
            </a:r>
            <a:r>
              <a:rPr lang="nl-BE" dirty="0" err="1"/>
              <a:t>Paasaktie</a:t>
            </a:r>
            <a:r>
              <a:rPr lang="nl-BE" dirty="0"/>
              <a:t> (88 kinderen ontvingen paaseitjes)</a:t>
            </a:r>
          </a:p>
          <a:p>
            <a:pPr marL="285750" indent="-285750">
              <a:buFont typeface="Arial" panose="020B0604020202020204" pitchFamily="34" charset="0"/>
              <a:buChar char="•"/>
            </a:pPr>
            <a:r>
              <a:rPr lang="nl-BE" dirty="0"/>
              <a:t>18 mei 2021 		Extra kernraad tgv. voorstel TML eind aug., begin sep.</a:t>
            </a:r>
          </a:p>
          <a:p>
            <a:pPr marL="285750" indent="-285750">
              <a:buFont typeface="Arial" panose="020B0604020202020204" pitchFamily="34" charset="0"/>
              <a:buChar char="•"/>
            </a:pPr>
            <a:r>
              <a:rPr lang="nl-BE" dirty="0"/>
              <a:t>Juli / Aug 2021 		Woensdag speelnamiddagen (Melissa).</a:t>
            </a:r>
          </a:p>
          <a:p>
            <a:pPr marL="285750" indent="-285750">
              <a:buFont typeface="Arial" panose="020B0604020202020204" pitchFamily="34" charset="0"/>
              <a:buChar char="•"/>
            </a:pPr>
            <a:r>
              <a:rPr lang="nl-BE" dirty="0"/>
              <a:t>28 Aug 2021		Buren BBQ  Dirkputstraat – Dieter &amp; Lauren</a:t>
            </a:r>
          </a:p>
          <a:p>
            <a:pPr marL="285750" indent="-285750">
              <a:buFont typeface="Arial" panose="020B0604020202020204" pitchFamily="34" charset="0"/>
              <a:buChar char="•"/>
            </a:pPr>
            <a:r>
              <a:rPr lang="nl-BE" dirty="0"/>
              <a:t>15 sep 2021 		Kernraad (voorbereiding wijkraad).</a:t>
            </a:r>
          </a:p>
          <a:p>
            <a:pPr marL="285750" indent="-285750">
              <a:buFont typeface="Arial" panose="020B0604020202020204" pitchFamily="34" charset="0"/>
              <a:buChar char="•"/>
            </a:pPr>
            <a:r>
              <a:rPr lang="nl-BE" dirty="0"/>
              <a:t>18 sep 2021		Unit clean up (St-Katelijnestraat).</a:t>
            </a:r>
          </a:p>
          <a:p>
            <a:pPr marL="285750" indent="-285750">
              <a:buFont typeface="Arial" panose="020B0604020202020204" pitchFamily="34" charset="0"/>
              <a:buChar char="•"/>
            </a:pPr>
            <a:r>
              <a:rPr lang="nl-BE" dirty="0"/>
              <a:t>18 – 19 sep 2021 	Hoekstock 2021 (De kaaimannen), uitzonderlijk in het park.</a:t>
            </a:r>
          </a:p>
          <a:p>
            <a:pPr marL="285750" indent="-285750">
              <a:buFont typeface="Arial" panose="020B0604020202020204" pitchFamily="34" charset="0"/>
              <a:buChar char="•"/>
            </a:pPr>
            <a:r>
              <a:rPr lang="nl-BE" dirty="0"/>
              <a:t>19 okt 2021		Wijkraad</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539168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20211019:      2020 - 2021</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30</a:t>
            </a:fld>
            <a:endParaRPr lang="en-GB"/>
          </a:p>
        </p:txBody>
      </p:sp>
      <p:sp>
        <p:nvSpPr>
          <p:cNvPr id="8" name="Tekstvak 7"/>
          <p:cNvSpPr txBox="1"/>
          <p:nvPr/>
        </p:nvSpPr>
        <p:spPr>
          <a:xfrm>
            <a:off x="706395" y="1642819"/>
            <a:ext cx="3041821" cy="2800767"/>
          </a:xfrm>
          <a:prstGeom prst="rect">
            <a:avLst/>
          </a:prstGeom>
          <a:noFill/>
        </p:spPr>
        <p:txBody>
          <a:bodyPr wrap="square" rtlCol="0">
            <a:spAutoFit/>
          </a:bodyPr>
          <a:lstStyle/>
          <a:p>
            <a:r>
              <a:rPr lang="nl-BE" sz="4400" dirty="0"/>
              <a:t>Kerstbomenactie 2021</a:t>
            </a:r>
          </a:p>
          <a:p>
            <a:r>
              <a:rPr lang="nl-BE" sz="4400" dirty="0"/>
              <a:t>Dit was 2020 …. </a:t>
            </a: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794686" y="953529"/>
            <a:ext cx="5721178" cy="3814119"/>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2319" y="3273339"/>
            <a:ext cx="4624516" cy="3083011"/>
          </a:xfrm>
          <a:prstGeom prst="rect">
            <a:avLst/>
          </a:prstGeom>
        </p:spPr>
      </p:pic>
    </p:spTree>
    <p:extLst>
      <p:ext uri="{BB962C8B-B14F-4D97-AF65-F5344CB8AC3E}">
        <p14:creationId xmlns:p14="http://schemas.microsoft.com/office/powerpoint/2010/main" val="3029352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20211019:      2020 - 2021</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31</a:t>
            </a:fld>
            <a:endParaRPr lang="en-GB"/>
          </a:p>
        </p:txBody>
      </p:sp>
      <p:sp>
        <p:nvSpPr>
          <p:cNvPr id="8" name="Tekstvak 7"/>
          <p:cNvSpPr txBox="1"/>
          <p:nvPr/>
        </p:nvSpPr>
        <p:spPr>
          <a:xfrm>
            <a:off x="772298" y="845985"/>
            <a:ext cx="3041821" cy="1446550"/>
          </a:xfrm>
          <a:prstGeom prst="rect">
            <a:avLst/>
          </a:prstGeom>
          <a:noFill/>
        </p:spPr>
        <p:txBody>
          <a:bodyPr wrap="square" rtlCol="0">
            <a:spAutoFit/>
          </a:bodyPr>
          <a:lstStyle/>
          <a:p>
            <a:r>
              <a:rPr lang="nl-BE" sz="4400" dirty="0"/>
              <a:t>Activiteiten Schorre </a:t>
            </a:r>
          </a:p>
        </p:txBody>
      </p:sp>
    </p:spTree>
    <p:extLst>
      <p:ext uri="{BB962C8B-B14F-4D97-AF65-F5344CB8AC3E}">
        <p14:creationId xmlns:p14="http://schemas.microsoft.com/office/powerpoint/2010/main" val="1508703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2" name="Tekstvak 1">
            <a:extLst>
              <a:ext uri="{FF2B5EF4-FFF2-40B4-BE49-F238E27FC236}">
                <a16:creationId xmlns:a16="http://schemas.microsoft.com/office/drawing/2014/main" id="{0AB94871-7E71-4050-9A15-158C9A8BD8BF}"/>
              </a:ext>
            </a:extLst>
          </p:cNvPr>
          <p:cNvSpPr txBox="1"/>
          <p:nvPr/>
        </p:nvSpPr>
        <p:spPr>
          <a:xfrm>
            <a:off x="2034621" y="1642819"/>
            <a:ext cx="8122801" cy="2308324"/>
          </a:xfrm>
          <a:prstGeom prst="rect">
            <a:avLst/>
          </a:prstGeom>
          <a:noFill/>
        </p:spPr>
        <p:txBody>
          <a:bodyPr wrap="none" rtlCol="0">
            <a:spAutoFit/>
          </a:bodyPr>
          <a:lstStyle/>
          <a:p>
            <a:pPr algn="ctr"/>
            <a:r>
              <a:rPr lang="nl-BE" sz="7200" dirty="0"/>
              <a:t>7. Varia </a:t>
            </a:r>
          </a:p>
          <a:p>
            <a:pPr algn="ctr"/>
            <a:r>
              <a:rPr lang="nl-BE" sz="7200" dirty="0"/>
              <a:t>Opvolging meldingen</a:t>
            </a:r>
            <a:endParaRPr lang="en-GB" sz="7200" dirty="0"/>
          </a:p>
        </p:txBody>
      </p:sp>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20211019:      2020 - 2021</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32</a:t>
            </a:fld>
            <a:endParaRPr lang="en-GB"/>
          </a:p>
        </p:txBody>
      </p:sp>
    </p:spTree>
    <p:extLst>
      <p:ext uri="{BB962C8B-B14F-4D97-AF65-F5344CB8AC3E}">
        <p14:creationId xmlns:p14="http://schemas.microsoft.com/office/powerpoint/2010/main" val="2503082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2343680" y="192853"/>
            <a:ext cx="7368716" cy="646331"/>
          </a:xfrm>
          <a:prstGeom prst="rect">
            <a:avLst/>
          </a:prstGeom>
          <a:solidFill>
            <a:schemeClr val="accent6">
              <a:lumMod val="20000"/>
              <a:lumOff val="80000"/>
            </a:schemeClr>
          </a:solidFill>
        </p:spPr>
        <p:txBody>
          <a:bodyPr wrap="square">
            <a:spAutoFit/>
          </a:bodyPr>
          <a:lstStyle/>
          <a:p>
            <a:r>
              <a:rPr lang="en-GB" sz="3600" dirty="0"/>
              <a:t>We </a:t>
            </a:r>
            <a:r>
              <a:rPr lang="en-GB" sz="3600" dirty="0" err="1"/>
              <a:t>nemen</a:t>
            </a:r>
            <a:r>
              <a:rPr lang="en-GB" sz="3600" dirty="0"/>
              <a:t> mee ….. </a:t>
            </a:r>
            <a:r>
              <a:rPr lang="en-GB" sz="3600" dirty="0" err="1"/>
              <a:t>en</a:t>
            </a:r>
            <a:r>
              <a:rPr lang="en-GB" sz="3600" dirty="0"/>
              <a:t> </a:t>
            </a:r>
            <a:r>
              <a:rPr lang="en-GB" sz="3600" dirty="0" err="1"/>
              <a:t>brengen</a:t>
            </a:r>
            <a:r>
              <a:rPr lang="en-GB" sz="3600" dirty="0"/>
              <a:t> </a:t>
            </a:r>
            <a:r>
              <a:rPr lang="en-GB" sz="3600" dirty="0" err="1"/>
              <a:t>terug</a:t>
            </a:r>
            <a:r>
              <a:rPr lang="en-GB" sz="3600" dirty="0"/>
              <a:t>?</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20211019:      2020 - 2021</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33</a:t>
            </a:fld>
            <a:endParaRPr lang="en-GB"/>
          </a:p>
        </p:txBody>
      </p:sp>
      <p:graphicFrame>
        <p:nvGraphicFramePr>
          <p:cNvPr id="5" name="Tabel 4">
            <a:extLst>
              <a:ext uri="{FF2B5EF4-FFF2-40B4-BE49-F238E27FC236}">
                <a16:creationId xmlns:a16="http://schemas.microsoft.com/office/drawing/2014/main" id="{7C97B709-111D-424C-B523-360FD71C0004}"/>
              </a:ext>
            </a:extLst>
          </p:cNvPr>
          <p:cNvGraphicFramePr>
            <a:graphicFrameLocks noGrp="1"/>
          </p:cNvGraphicFramePr>
          <p:nvPr>
            <p:extLst>
              <p:ext uri="{D42A27DB-BD31-4B8C-83A1-F6EECF244321}">
                <p14:modId xmlns:p14="http://schemas.microsoft.com/office/powerpoint/2010/main" val="2174647903"/>
              </p:ext>
            </p:extLst>
          </p:nvPr>
        </p:nvGraphicFramePr>
        <p:xfrm>
          <a:off x="381000" y="1198249"/>
          <a:ext cx="10515601" cy="4928508"/>
        </p:xfrm>
        <a:graphic>
          <a:graphicData uri="http://schemas.openxmlformats.org/drawingml/2006/table">
            <a:tbl>
              <a:tblPr/>
              <a:tblGrid>
                <a:gridCol w="556504">
                  <a:extLst>
                    <a:ext uri="{9D8B030D-6E8A-4147-A177-3AD203B41FA5}">
                      <a16:colId xmlns:a16="http://schemas.microsoft.com/office/drawing/2014/main" val="3188250179"/>
                    </a:ext>
                  </a:extLst>
                </a:gridCol>
                <a:gridCol w="8266398">
                  <a:extLst>
                    <a:ext uri="{9D8B030D-6E8A-4147-A177-3AD203B41FA5}">
                      <a16:colId xmlns:a16="http://schemas.microsoft.com/office/drawing/2014/main" val="1381827711"/>
                    </a:ext>
                  </a:extLst>
                </a:gridCol>
                <a:gridCol w="892725">
                  <a:extLst>
                    <a:ext uri="{9D8B030D-6E8A-4147-A177-3AD203B41FA5}">
                      <a16:colId xmlns:a16="http://schemas.microsoft.com/office/drawing/2014/main" val="90179508"/>
                    </a:ext>
                  </a:extLst>
                </a:gridCol>
                <a:gridCol w="799974">
                  <a:extLst>
                    <a:ext uri="{9D8B030D-6E8A-4147-A177-3AD203B41FA5}">
                      <a16:colId xmlns:a16="http://schemas.microsoft.com/office/drawing/2014/main" val="1077945814"/>
                    </a:ext>
                  </a:extLst>
                </a:gridCol>
              </a:tblGrid>
              <a:tr h="304338">
                <a:tc>
                  <a:txBody>
                    <a:bodyPr/>
                    <a:lstStyle/>
                    <a:p>
                      <a:pPr algn="l" fontAlgn="b"/>
                      <a:r>
                        <a:rPr lang="en-GB" sz="1200" b="0" i="0" u="none" strike="noStrike" dirty="0">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1" i="0" u="sng" strike="noStrike">
                          <a:solidFill>
                            <a:srgbClr val="000000"/>
                          </a:solidFill>
                          <a:effectLst/>
                          <a:latin typeface="Calibri" panose="020F0502020204030204" pitchFamily="34" charset="0"/>
                        </a:rPr>
                        <a:t>Wijk De Schomme:</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alibri" panose="020F0502020204030204" pitchFamily="34" charset="0"/>
                        </a:rPr>
                        <a:t>Melding</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alibri" panose="020F0502020204030204" pitchFamily="34" charset="0"/>
                        </a:rPr>
                        <a:t>Update</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1226497"/>
                  </a:ext>
                </a:extLst>
              </a:tr>
              <a:tr h="521722">
                <a:tc>
                  <a:txBody>
                    <a:bodyPr/>
                    <a:lstStyle/>
                    <a:p>
                      <a:pPr algn="ctr" fontAlgn="t"/>
                      <a:r>
                        <a:rPr lang="en-GB" sz="1200" b="0" i="0" u="none" strike="noStrike">
                          <a:solidFill>
                            <a:srgbClr val="000000"/>
                          </a:solidFill>
                          <a:effectLst/>
                          <a:latin typeface="Calibri" panose="020F0502020204030204" pitchFamily="34" charset="0"/>
                        </a:rPr>
                        <a:t>S1</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dirty="0">
                          <a:solidFill>
                            <a:srgbClr val="000000"/>
                          </a:solidFill>
                          <a:effectLst/>
                          <a:latin typeface="Times New Roman" panose="02020603050405020304" pitchFamily="18" charset="0"/>
                        </a:rPr>
                        <a:t> </a:t>
                      </a:r>
                      <a:r>
                        <a:rPr lang="nl-BE" sz="1200" b="0" i="0" u="none" strike="noStrike" dirty="0">
                          <a:solidFill>
                            <a:srgbClr val="000000"/>
                          </a:solidFill>
                          <a:effectLst/>
                          <a:latin typeface="Calibri" panose="020F0502020204030204" pitchFamily="34" charset="0"/>
                        </a:rPr>
                        <a:t>Veel last van </a:t>
                      </a:r>
                      <a:r>
                        <a:rPr lang="nl-BE" sz="1200" b="1" i="0" u="none" strike="noStrike" dirty="0">
                          <a:solidFill>
                            <a:srgbClr val="000000"/>
                          </a:solidFill>
                          <a:effectLst/>
                          <a:latin typeface="Calibri" panose="020F0502020204030204" pitchFamily="34" charset="0"/>
                        </a:rPr>
                        <a:t>verkeerslawaai van de </a:t>
                      </a:r>
                      <a:r>
                        <a:rPr lang="nl-BE" sz="1200" b="1" i="0" u="none" strike="noStrike" dirty="0" err="1">
                          <a:solidFill>
                            <a:srgbClr val="000000"/>
                          </a:solidFill>
                          <a:effectLst/>
                          <a:latin typeface="Calibri" panose="020F0502020204030204" pitchFamily="34" charset="0"/>
                        </a:rPr>
                        <a:t>Schommelei</a:t>
                      </a:r>
                      <a:r>
                        <a:rPr lang="nl-BE" sz="1200" b="0" i="0" u="none" strike="noStrike" dirty="0">
                          <a:solidFill>
                            <a:srgbClr val="000000"/>
                          </a:solidFill>
                          <a:effectLst/>
                          <a:latin typeface="Calibri" panose="020F0502020204030204" pitchFamily="34" charset="0"/>
                        </a:rPr>
                        <a:t> door het druk verkeer, er wordt ook veel te snel gereden. </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 - Geluidswerend scherm/berm grenzend aan de tuinen – dit lost niet alles op maar misschien wel voor de aangrenzende tuinen?</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  Controles op snelheid door politie aanvragen bij politie</a:t>
                      </a:r>
                      <a:endParaRPr lang="nl-BE" sz="1200" b="0" i="0" u="none" strike="noStrike" dirty="0">
                        <a:solidFill>
                          <a:srgbClr val="000000"/>
                        </a:solidFill>
                        <a:effectLst/>
                        <a:latin typeface="Symbol" panose="05050102010706020507" pitchFamily="18" charset="2"/>
                      </a:endParaRP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4030813"/>
                  </a:ext>
                </a:extLst>
              </a:tr>
              <a:tr h="1912981">
                <a:tc>
                  <a:txBody>
                    <a:bodyPr/>
                    <a:lstStyle/>
                    <a:p>
                      <a:pPr algn="ctr" fontAlgn="t"/>
                      <a:r>
                        <a:rPr lang="en-GB" sz="1200" b="0" i="0" u="none" strike="noStrike">
                          <a:solidFill>
                            <a:srgbClr val="000000"/>
                          </a:solidFill>
                          <a:effectLst/>
                          <a:latin typeface="Calibri" panose="020F0502020204030204" pitchFamily="34" charset="0"/>
                        </a:rPr>
                        <a:t>S2</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dirty="0">
                          <a:solidFill>
                            <a:srgbClr val="000000"/>
                          </a:solidFill>
                          <a:effectLst/>
                          <a:latin typeface="Calibri" panose="020F0502020204030204" pitchFamily="34" charset="0"/>
                        </a:rPr>
                        <a:t>Overlast (geluid, geur)</a:t>
                      </a:r>
                      <a:r>
                        <a:rPr lang="nl-BE" sz="1200" b="1" i="0" u="none" strike="noStrike" dirty="0">
                          <a:solidFill>
                            <a:srgbClr val="000000"/>
                          </a:solidFill>
                          <a:effectLst/>
                          <a:latin typeface="Calibri" panose="020F0502020204030204" pitchFamily="34" charset="0"/>
                        </a:rPr>
                        <a:t> parking De Schorre, grenzend aan wijk De </a:t>
                      </a:r>
                      <a:r>
                        <a:rPr lang="nl-BE" sz="1200" b="1" i="0" u="none" strike="noStrike" dirty="0" err="1">
                          <a:solidFill>
                            <a:srgbClr val="000000"/>
                          </a:solidFill>
                          <a:effectLst/>
                          <a:latin typeface="Calibri" panose="020F0502020204030204" pitchFamily="34" charset="0"/>
                        </a:rPr>
                        <a:t>Schomme</a:t>
                      </a:r>
                      <a:r>
                        <a:rPr lang="nl-BE" sz="1200" b="0" i="0" u="none" strike="noStrike" dirty="0">
                          <a:solidFill>
                            <a:srgbClr val="000000"/>
                          </a:solidFill>
                          <a:effectLst/>
                          <a:latin typeface="Calibri" panose="020F0502020204030204" pitchFamily="34" charset="0"/>
                        </a:rPr>
                        <a:t>.</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 Vorige jaren merkelijk minder overlast. </a:t>
                      </a:r>
                      <a:r>
                        <a:rPr lang="nl-BE" sz="1200" b="0" i="0" u="none" strike="noStrike">
                          <a:solidFill>
                            <a:srgbClr val="000000"/>
                          </a:solidFill>
                          <a:effectLst/>
                          <a:latin typeface="Calibri" panose="020F0502020204030204" pitchFamily="34" charset="0"/>
                        </a:rPr>
                        <a:t>Dit </a:t>
                      </a:r>
                      <a:r>
                        <a:rPr lang="nl-BE" sz="1200" b="0" i="0" u="none" strike="noStrike" dirty="0">
                          <a:solidFill>
                            <a:srgbClr val="000000"/>
                          </a:solidFill>
                          <a:effectLst/>
                          <a:latin typeface="Calibri" panose="020F0502020204030204" pitchFamily="34" charset="0"/>
                        </a:rPr>
                        <a:t>jaar zeer sterk teruggekeerd.</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 De buurt heeft begrip voor het feit dat in deze corona-tijden de parking meer gebruikt moest worden voor mensen die graag even de natuur introkken,  geen tuin hebben ed.</a:t>
                      </a:r>
                      <a:br>
                        <a:rPr lang="nl-BE" sz="1200" b="0" i="0" u="none" strike="noStrike" dirty="0">
                          <a:solidFill>
                            <a:srgbClr val="000000"/>
                          </a:solidFill>
                          <a:effectLst/>
                          <a:latin typeface="Calibri" panose="020F0502020204030204" pitchFamily="34" charset="0"/>
                        </a:rPr>
                      </a:br>
                      <a:r>
                        <a:rPr lang="nl-BE" sz="1200" b="1" i="0" u="none" strike="noStrike" dirty="0">
                          <a:solidFill>
                            <a:srgbClr val="000000"/>
                          </a:solidFill>
                          <a:effectLst/>
                          <a:latin typeface="Calibri" panose="020F0502020204030204" pitchFamily="34" charset="0"/>
                        </a:rPr>
                        <a:t>- Evenwel wel volgende opmerkingen geformuleerd:</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o     Waarom stond de bareel vaak dagelijks open en niet enkel op de evenementendagen zoals afgesproken? Waarom is het nu anders dan het de vorige jaren was ? Betonblokken worden ook opzij geschoven om langs de bareel te kunnen.</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o     Kan er niet 1) meer verwezen worden naar de nieuwe parking in de Kapelstraat in de communicatie en 2)geparkeerd worden achter gebouw voetbal waar braakliggend stuk ligt dat al eerder als parking gebruikt is geweest – voetbal zet hier nu blijkbaar een nadarhek.</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==&gt;  Vragen worden overgemaakt aan de Schorre / of overleg plannen ? </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==&gt;  Bewoner heeft contact met advocaat genomen </a:t>
                      </a:r>
                      <a:r>
                        <a:rPr lang="nl-BE" sz="1200" b="0" i="0" u="none" strike="noStrike" dirty="0" err="1">
                          <a:solidFill>
                            <a:srgbClr val="000000"/>
                          </a:solidFill>
                          <a:effectLst/>
                          <a:latin typeface="Calibri" panose="020F0502020204030204" pitchFamily="34" charset="0"/>
                        </a:rPr>
                        <a:t>ivm</a:t>
                      </a:r>
                      <a:r>
                        <a:rPr lang="nl-BE" sz="1200" b="0" i="0" u="none" strike="noStrike" dirty="0">
                          <a:solidFill>
                            <a:srgbClr val="000000"/>
                          </a:solidFill>
                          <a:effectLst/>
                          <a:latin typeface="Calibri" panose="020F0502020204030204" pitchFamily="34" charset="0"/>
                        </a:rPr>
                        <a:t> parking aangezien dit niet zo was ingepland bij aankoop woningen in deze verkaveling</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244048"/>
                  </a:ext>
                </a:extLst>
              </a:tr>
              <a:tr h="173907">
                <a:tc>
                  <a:txBody>
                    <a:bodyPr/>
                    <a:lstStyle/>
                    <a:p>
                      <a:pPr algn="ctr" fontAlgn="t"/>
                      <a:r>
                        <a:rPr lang="en-GB" sz="1200" b="0" i="0" u="none" strike="noStrike">
                          <a:solidFill>
                            <a:srgbClr val="000000"/>
                          </a:solidFill>
                          <a:effectLst/>
                          <a:latin typeface="Calibri" panose="020F0502020204030204" pitchFamily="34" charset="0"/>
                        </a:rPr>
                        <a:t>S3</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dirty="0">
                          <a:solidFill>
                            <a:srgbClr val="000000"/>
                          </a:solidFill>
                          <a:effectLst/>
                          <a:latin typeface="Calibri" panose="020F0502020204030204" pitchFamily="34" charset="0"/>
                        </a:rPr>
                        <a:t>Vraag naar meer</a:t>
                      </a:r>
                      <a:r>
                        <a:rPr lang="nl-BE" sz="1200" b="1" i="0" u="none" strike="noStrike" dirty="0">
                          <a:solidFill>
                            <a:srgbClr val="000000"/>
                          </a:solidFill>
                          <a:effectLst/>
                          <a:latin typeface="Calibri" panose="020F0502020204030204" pitchFamily="34" charset="0"/>
                        </a:rPr>
                        <a:t> schaduw speeltuin/plein </a:t>
                      </a:r>
                      <a:r>
                        <a:rPr lang="nl-BE" sz="1200" b="1" i="0" u="none" strike="noStrike" dirty="0" err="1">
                          <a:solidFill>
                            <a:srgbClr val="000000"/>
                          </a:solidFill>
                          <a:effectLst/>
                          <a:latin typeface="Calibri" panose="020F0502020204030204" pitchFamily="34" charset="0"/>
                        </a:rPr>
                        <a:t>Wyckmansveld</a:t>
                      </a:r>
                      <a:r>
                        <a:rPr lang="nl-BE" sz="1200" b="1" i="0" u="none" strike="noStrike" dirty="0">
                          <a:solidFill>
                            <a:srgbClr val="000000"/>
                          </a:solidFill>
                          <a:effectLst/>
                          <a:latin typeface="Calibri" panose="020F0502020204030204" pitchFamily="34" charset="0"/>
                        </a:rPr>
                        <a:t>.</a:t>
                      </a:r>
                      <a:r>
                        <a:rPr lang="nl-BE" sz="1200" b="0" i="0" u="none" strike="noStrike" dirty="0">
                          <a:solidFill>
                            <a:srgbClr val="000000"/>
                          </a:solidFill>
                          <a:effectLst/>
                          <a:latin typeface="Calibri" panose="020F0502020204030204" pitchFamily="34" charset="0"/>
                        </a:rPr>
                        <a:t> </a:t>
                      </a:r>
                      <a:r>
                        <a:rPr lang="nl-BE" sz="1200" b="0" i="0" u="none" strike="noStrike" dirty="0" err="1">
                          <a:solidFill>
                            <a:srgbClr val="000000"/>
                          </a:solidFill>
                          <a:effectLst/>
                          <a:latin typeface="Calibri" panose="020F0502020204030204" pitchFamily="34" charset="0"/>
                        </a:rPr>
                        <a:t>bvb</a:t>
                      </a:r>
                      <a:r>
                        <a:rPr lang="nl-BE" sz="1200" b="0" i="0" u="none" strike="noStrike" dirty="0">
                          <a:solidFill>
                            <a:srgbClr val="000000"/>
                          </a:solidFill>
                          <a:effectLst/>
                          <a:latin typeface="Calibri" panose="020F0502020204030204" pitchFamily="34" charset="0"/>
                        </a:rPr>
                        <a:t>. </a:t>
                      </a:r>
                      <a:r>
                        <a:rPr lang="nl-BE" sz="1200" b="0" i="0" u="none" strike="noStrike" dirty="0" err="1">
                          <a:solidFill>
                            <a:srgbClr val="000000"/>
                          </a:solidFill>
                          <a:effectLst/>
                          <a:latin typeface="Calibri" panose="020F0502020204030204" pitchFamily="34" charset="0"/>
                        </a:rPr>
                        <a:t>dakbomen</a:t>
                      </a:r>
                      <a:r>
                        <a:rPr lang="nl-BE" sz="1200" b="0" i="0" u="none" strike="noStrike" dirty="0">
                          <a:solidFill>
                            <a:srgbClr val="000000"/>
                          </a:solidFill>
                          <a:effectLst/>
                          <a:latin typeface="Calibri" panose="020F0502020204030204" pitchFamily="34" charset="0"/>
                        </a:rPr>
                        <a:t>?.</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5588061"/>
                  </a:ext>
                </a:extLst>
              </a:tr>
              <a:tr h="173907">
                <a:tc>
                  <a:txBody>
                    <a:bodyPr/>
                    <a:lstStyle/>
                    <a:p>
                      <a:pPr algn="ctr" fontAlgn="t"/>
                      <a:r>
                        <a:rPr lang="en-GB" sz="1200" b="0" i="0" u="none" strike="noStrike">
                          <a:solidFill>
                            <a:srgbClr val="000000"/>
                          </a:solidFill>
                          <a:effectLst/>
                          <a:latin typeface="Calibri" panose="020F0502020204030204" pitchFamily="34" charset="0"/>
                        </a:rPr>
                        <a:t>S4</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l-BE" sz="1200" b="0" i="0" u="none" strike="noStrike" dirty="0">
                          <a:solidFill>
                            <a:srgbClr val="000000"/>
                          </a:solidFill>
                          <a:effectLst/>
                          <a:latin typeface="Calibri" panose="020F0502020204030204" pitchFamily="34" charset="0"/>
                        </a:rPr>
                        <a:t>Vraag naar meer </a:t>
                      </a:r>
                      <a:r>
                        <a:rPr lang="nl-BE" sz="1200" b="1" i="0" u="none" strike="noStrike" dirty="0">
                          <a:solidFill>
                            <a:srgbClr val="000000"/>
                          </a:solidFill>
                          <a:effectLst/>
                          <a:latin typeface="Calibri" panose="020F0502020204030204" pitchFamily="34" charset="0"/>
                        </a:rPr>
                        <a:t>BIN-bordjes</a:t>
                      </a:r>
                      <a:r>
                        <a:rPr lang="nl-BE" sz="1200" b="0" i="0" u="none" strike="noStrike" dirty="0">
                          <a:solidFill>
                            <a:srgbClr val="000000"/>
                          </a:solidFill>
                          <a:effectLst/>
                          <a:latin typeface="Calibri" panose="020F0502020204030204" pitchFamily="34" charset="0"/>
                        </a:rPr>
                        <a:t> aan de ingangen van de wijk nu dit bij Bin-</a:t>
                      </a:r>
                      <a:r>
                        <a:rPr lang="nl-BE" sz="1200" b="0" i="0" u="none" strike="noStrike" dirty="0" err="1">
                          <a:solidFill>
                            <a:srgbClr val="000000"/>
                          </a:solidFill>
                          <a:effectLst/>
                          <a:latin typeface="Calibri" panose="020F0502020204030204" pitchFamily="34" charset="0"/>
                        </a:rPr>
                        <a:t>Heypleck</a:t>
                      </a:r>
                      <a:r>
                        <a:rPr lang="nl-BE" sz="1200" b="0" i="0" u="none" strike="noStrike" dirty="0">
                          <a:solidFill>
                            <a:srgbClr val="000000"/>
                          </a:solidFill>
                          <a:effectLst/>
                          <a:latin typeface="Calibri" panose="020F0502020204030204" pitchFamily="34" charset="0"/>
                        </a:rPr>
                        <a:t> hoort à offertes zijn aangevraagd</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13/10/2021</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080233"/>
                  </a:ext>
                </a:extLst>
              </a:tr>
              <a:tr h="347815">
                <a:tc>
                  <a:txBody>
                    <a:bodyPr/>
                    <a:lstStyle/>
                    <a:p>
                      <a:pPr algn="ctr" fontAlgn="t"/>
                      <a:r>
                        <a:rPr lang="en-GB" sz="1200" b="0" i="0" u="none" strike="noStrike">
                          <a:solidFill>
                            <a:srgbClr val="000000"/>
                          </a:solidFill>
                          <a:effectLst/>
                          <a:latin typeface="Calibri" panose="020F0502020204030204" pitchFamily="34" charset="0"/>
                        </a:rPr>
                        <a:t>S5</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dirty="0">
                          <a:solidFill>
                            <a:srgbClr val="000000"/>
                          </a:solidFill>
                          <a:effectLst/>
                          <a:latin typeface="Calibri" panose="020F0502020204030204" pitchFamily="34" charset="0"/>
                        </a:rPr>
                        <a:t>Er is 1 ingang in de wijk langs </a:t>
                      </a:r>
                      <a:r>
                        <a:rPr lang="nl-BE" sz="1200" b="0" i="0" u="none" strike="noStrike" dirty="0" err="1">
                          <a:solidFill>
                            <a:srgbClr val="000000"/>
                          </a:solidFill>
                          <a:effectLst/>
                          <a:latin typeface="Calibri" panose="020F0502020204030204" pitchFamily="34" charset="0"/>
                        </a:rPr>
                        <a:t>Wyckmansveld</a:t>
                      </a:r>
                      <a:r>
                        <a:rPr lang="nl-BE" sz="1200" b="0" i="0" u="none" strike="noStrike" dirty="0">
                          <a:solidFill>
                            <a:srgbClr val="000000"/>
                          </a:solidFill>
                          <a:effectLst/>
                          <a:latin typeface="Calibri" panose="020F0502020204030204" pitchFamily="34" charset="0"/>
                        </a:rPr>
                        <a:t> – aan de ‘</a:t>
                      </a:r>
                      <a:r>
                        <a:rPr lang="nl-BE" sz="1200" b="0" i="0" u="none" strike="noStrike" dirty="0" err="1">
                          <a:solidFill>
                            <a:srgbClr val="000000"/>
                          </a:solidFill>
                          <a:effectLst/>
                          <a:latin typeface="Calibri" panose="020F0502020204030204" pitchFamily="34" charset="0"/>
                        </a:rPr>
                        <a:t>nood’weg</a:t>
                      </a:r>
                      <a:r>
                        <a:rPr lang="nl-BE" sz="1200" b="0" i="0" u="none" strike="noStrike" dirty="0">
                          <a:solidFill>
                            <a:srgbClr val="000000"/>
                          </a:solidFill>
                          <a:effectLst/>
                          <a:latin typeface="Calibri" panose="020F0502020204030204" pitchFamily="34" charset="0"/>
                        </a:rPr>
                        <a:t> </a:t>
                      </a:r>
                      <a:r>
                        <a:rPr lang="nl-BE" sz="1200" b="1" i="0" u="none" strike="noStrike" dirty="0">
                          <a:solidFill>
                            <a:srgbClr val="000000"/>
                          </a:solidFill>
                          <a:effectLst/>
                          <a:latin typeface="Calibri" panose="020F0502020204030204" pitchFamily="34" charset="0"/>
                        </a:rPr>
                        <a:t>uitrit </a:t>
                      </a:r>
                      <a:r>
                        <a:rPr lang="nl-BE" sz="1200" b="1" i="0" u="none" strike="noStrike" dirty="0" err="1">
                          <a:solidFill>
                            <a:srgbClr val="000000"/>
                          </a:solidFill>
                          <a:effectLst/>
                          <a:latin typeface="Calibri" panose="020F0502020204030204" pitchFamily="34" charset="0"/>
                        </a:rPr>
                        <a:t>Boomse</a:t>
                      </a:r>
                      <a:r>
                        <a:rPr lang="nl-BE" sz="1200" b="1" i="0" u="none" strike="noStrike" dirty="0">
                          <a:solidFill>
                            <a:srgbClr val="000000"/>
                          </a:solidFill>
                          <a:effectLst/>
                          <a:latin typeface="Calibri" panose="020F0502020204030204" pitchFamily="34" charset="0"/>
                        </a:rPr>
                        <a:t> vissers</a:t>
                      </a:r>
                      <a:r>
                        <a:rPr lang="nl-BE" sz="1200" b="0" i="0" u="none" strike="noStrike" dirty="0">
                          <a:solidFill>
                            <a:srgbClr val="000000"/>
                          </a:solidFill>
                          <a:effectLst/>
                          <a:latin typeface="Calibri" panose="020F0502020204030204" pitchFamily="34" charset="0"/>
                        </a:rPr>
                        <a:t> staan vaak </a:t>
                      </a:r>
                      <a:r>
                        <a:rPr lang="nl-BE" sz="1200" b="1" i="0" u="none" strike="noStrike" dirty="0">
                          <a:solidFill>
                            <a:srgbClr val="000000"/>
                          </a:solidFill>
                          <a:effectLst/>
                          <a:latin typeface="Calibri" panose="020F0502020204030204" pitchFamily="34" charset="0"/>
                        </a:rPr>
                        <a:t>wagens geparkeerd</a:t>
                      </a:r>
                      <a:r>
                        <a:rPr lang="nl-BE" sz="1200" b="0" i="0" u="none" strike="noStrike" dirty="0">
                          <a:solidFill>
                            <a:srgbClr val="000000"/>
                          </a:solidFill>
                          <a:effectLst/>
                          <a:latin typeface="Calibri" panose="020F0502020204030204" pitchFamily="34" charset="0"/>
                        </a:rPr>
                        <a:t> aan de paaltjes à verbod om hier te parkeren/arcering/ …. </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9129256"/>
                  </a:ext>
                </a:extLst>
              </a:tr>
              <a:tr h="869537">
                <a:tc>
                  <a:txBody>
                    <a:bodyPr/>
                    <a:lstStyle/>
                    <a:p>
                      <a:pPr algn="ctr" fontAlgn="t"/>
                      <a:r>
                        <a:rPr lang="en-GB" sz="1200" b="0" i="0" u="none" strike="noStrike">
                          <a:solidFill>
                            <a:srgbClr val="000000"/>
                          </a:solidFill>
                          <a:effectLst/>
                          <a:latin typeface="Calibri" panose="020F0502020204030204" pitchFamily="34" charset="0"/>
                        </a:rPr>
                        <a:t>S6</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dirty="0">
                          <a:solidFill>
                            <a:srgbClr val="000000"/>
                          </a:solidFill>
                          <a:effectLst/>
                          <a:latin typeface="Calibri" panose="020F0502020204030204" pitchFamily="34" charset="0"/>
                        </a:rPr>
                        <a:t>Verschillende kleinere meldingen worden in het meldsysteem  </a:t>
                      </a:r>
                      <a:r>
                        <a:rPr lang="nl-BE" sz="1200" b="0" i="0" u="none" strike="noStrike" dirty="0" err="1">
                          <a:solidFill>
                            <a:srgbClr val="000000"/>
                          </a:solidFill>
                          <a:effectLst/>
                          <a:latin typeface="Calibri" panose="020F0502020204030204" pitchFamily="34" charset="0"/>
                        </a:rPr>
                        <a:t>ingeput</a:t>
                      </a:r>
                      <a:r>
                        <a:rPr lang="nl-BE" sz="1200" b="0" i="0" u="none" strike="noStrike" dirty="0">
                          <a:solidFill>
                            <a:srgbClr val="000000"/>
                          </a:solidFill>
                          <a:effectLst/>
                          <a:latin typeface="Calibri" panose="020F0502020204030204" pitchFamily="34" charset="0"/>
                        </a:rPr>
                        <a:t> : </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 ijzeren plantenrek scheef gereden</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 </a:t>
                      </a:r>
                      <a:r>
                        <a:rPr lang="nl-BE" sz="1200" b="0" i="0" u="none" strike="noStrike" dirty="0" err="1">
                          <a:solidFill>
                            <a:srgbClr val="000000"/>
                          </a:solidFill>
                          <a:effectLst/>
                          <a:latin typeface="Calibri" panose="020F0502020204030204" pitchFamily="34" charset="0"/>
                        </a:rPr>
                        <a:t>telenetkast</a:t>
                      </a:r>
                      <a:r>
                        <a:rPr lang="nl-BE" sz="1200" b="0" i="0" u="none" strike="noStrike" dirty="0">
                          <a:solidFill>
                            <a:srgbClr val="000000"/>
                          </a:solidFill>
                          <a:effectLst/>
                          <a:latin typeface="Calibri" panose="020F0502020204030204" pitchFamily="34" charset="0"/>
                        </a:rPr>
                        <a:t> stuk</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 lichtpaal stuk</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 afsluitpaaltjes staan los </a:t>
                      </a:r>
                      <a:r>
                        <a:rPr lang="nl-BE" sz="1200" b="0" i="0" u="none" strike="noStrike" dirty="0" err="1">
                          <a:solidFill>
                            <a:srgbClr val="000000"/>
                          </a:solidFill>
                          <a:effectLst/>
                          <a:latin typeface="Calibri" panose="020F0502020204030204" pitchFamily="34" charset="0"/>
                        </a:rPr>
                        <a:t>Elshage</a:t>
                      </a:r>
                      <a:r>
                        <a:rPr lang="nl-BE" sz="1200" b="0" i="0" u="none" strike="noStrike" dirty="0">
                          <a:solidFill>
                            <a:srgbClr val="000000"/>
                          </a:solidFill>
                          <a:effectLst/>
                          <a:latin typeface="Calibri" panose="020F0502020204030204" pitchFamily="34" charset="0"/>
                        </a:rPr>
                        <a:t> 7 </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dirty="0">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5997746"/>
                  </a:ext>
                </a:extLst>
              </a:tr>
            </a:tbl>
          </a:graphicData>
        </a:graphic>
      </p:graphicFrame>
    </p:spTree>
    <p:extLst>
      <p:ext uri="{BB962C8B-B14F-4D97-AF65-F5344CB8AC3E}">
        <p14:creationId xmlns:p14="http://schemas.microsoft.com/office/powerpoint/2010/main" val="1045932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1935922" y="100779"/>
            <a:ext cx="7368716" cy="646331"/>
          </a:xfrm>
          <a:prstGeom prst="rect">
            <a:avLst/>
          </a:prstGeom>
          <a:solidFill>
            <a:schemeClr val="accent6">
              <a:lumMod val="20000"/>
              <a:lumOff val="80000"/>
            </a:schemeClr>
          </a:solidFill>
        </p:spPr>
        <p:txBody>
          <a:bodyPr wrap="square">
            <a:spAutoFit/>
          </a:bodyPr>
          <a:lstStyle/>
          <a:p>
            <a:r>
              <a:rPr lang="en-GB" sz="3600" dirty="0"/>
              <a:t>We </a:t>
            </a:r>
            <a:r>
              <a:rPr lang="en-GB" sz="3600" dirty="0" err="1"/>
              <a:t>nemen</a:t>
            </a:r>
            <a:r>
              <a:rPr lang="en-GB" sz="3600" dirty="0"/>
              <a:t> mee ….. </a:t>
            </a:r>
            <a:r>
              <a:rPr lang="en-GB" sz="3600" dirty="0" err="1"/>
              <a:t>en</a:t>
            </a:r>
            <a:r>
              <a:rPr lang="en-GB" sz="3600" dirty="0"/>
              <a:t> </a:t>
            </a:r>
            <a:r>
              <a:rPr lang="en-GB" sz="3600" dirty="0" err="1"/>
              <a:t>brengen</a:t>
            </a:r>
            <a:r>
              <a:rPr lang="en-GB" sz="3600" dirty="0"/>
              <a:t> </a:t>
            </a:r>
            <a:r>
              <a:rPr lang="en-GB" sz="3600" dirty="0" err="1"/>
              <a:t>terug</a:t>
            </a:r>
            <a:r>
              <a:rPr lang="en-GB" sz="3600" dirty="0"/>
              <a:t>?</a:t>
            </a:r>
          </a:p>
        </p:txBody>
      </p:sp>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20211019:      2020 - 2021</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34</a:t>
            </a:fld>
            <a:endParaRPr lang="en-GB"/>
          </a:p>
        </p:txBody>
      </p:sp>
      <p:graphicFrame>
        <p:nvGraphicFramePr>
          <p:cNvPr id="5" name="Tabel 4">
            <a:extLst>
              <a:ext uri="{FF2B5EF4-FFF2-40B4-BE49-F238E27FC236}">
                <a16:creationId xmlns:a16="http://schemas.microsoft.com/office/drawing/2014/main" id="{741430C6-551A-43B0-98D9-02C492F3EFD0}"/>
              </a:ext>
            </a:extLst>
          </p:cNvPr>
          <p:cNvGraphicFramePr>
            <a:graphicFrameLocks noGrp="1"/>
          </p:cNvGraphicFramePr>
          <p:nvPr>
            <p:extLst>
              <p:ext uri="{D42A27DB-BD31-4B8C-83A1-F6EECF244321}">
                <p14:modId xmlns:p14="http://schemas.microsoft.com/office/powerpoint/2010/main" val="2779976160"/>
              </p:ext>
            </p:extLst>
          </p:nvPr>
        </p:nvGraphicFramePr>
        <p:xfrm>
          <a:off x="332617" y="863458"/>
          <a:ext cx="10790307" cy="5492892"/>
        </p:xfrm>
        <a:graphic>
          <a:graphicData uri="http://schemas.openxmlformats.org/drawingml/2006/table">
            <a:tbl>
              <a:tblPr/>
              <a:tblGrid>
                <a:gridCol w="571042">
                  <a:extLst>
                    <a:ext uri="{9D8B030D-6E8A-4147-A177-3AD203B41FA5}">
                      <a16:colId xmlns:a16="http://schemas.microsoft.com/office/drawing/2014/main" val="657150129"/>
                    </a:ext>
                  </a:extLst>
                </a:gridCol>
                <a:gridCol w="8482347">
                  <a:extLst>
                    <a:ext uri="{9D8B030D-6E8A-4147-A177-3AD203B41FA5}">
                      <a16:colId xmlns:a16="http://schemas.microsoft.com/office/drawing/2014/main" val="1683412033"/>
                    </a:ext>
                  </a:extLst>
                </a:gridCol>
                <a:gridCol w="916046">
                  <a:extLst>
                    <a:ext uri="{9D8B030D-6E8A-4147-A177-3AD203B41FA5}">
                      <a16:colId xmlns:a16="http://schemas.microsoft.com/office/drawing/2014/main" val="375511643"/>
                    </a:ext>
                  </a:extLst>
                </a:gridCol>
                <a:gridCol w="820872">
                  <a:extLst>
                    <a:ext uri="{9D8B030D-6E8A-4147-A177-3AD203B41FA5}">
                      <a16:colId xmlns:a16="http://schemas.microsoft.com/office/drawing/2014/main" val="1604052050"/>
                    </a:ext>
                  </a:extLst>
                </a:gridCol>
              </a:tblGrid>
              <a:tr h="261567">
                <a:tc>
                  <a:txBody>
                    <a:bodyPr/>
                    <a:lstStyle/>
                    <a:p>
                      <a:pPr algn="l" fontAlgn="b"/>
                      <a:r>
                        <a:rPr lang="en-GB" sz="900" b="0" i="0" u="none" strike="noStrike">
                          <a:solidFill>
                            <a:srgbClr val="000000"/>
                          </a:solidFill>
                          <a:effectLst/>
                          <a:latin typeface="Calibri" panose="020F0502020204030204" pitchFamily="34" charset="0"/>
                        </a:rPr>
                        <a:t> </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1" i="0" u="sng" strike="noStrike" dirty="0" err="1">
                          <a:solidFill>
                            <a:srgbClr val="000000"/>
                          </a:solidFill>
                          <a:effectLst/>
                          <a:latin typeface="Calibri" panose="020F0502020204030204" pitchFamily="34" charset="0"/>
                        </a:rPr>
                        <a:t>Wijk</a:t>
                      </a:r>
                      <a:r>
                        <a:rPr lang="en-GB" sz="1200" b="1" i="0" u="sng" strike="noStrike" dirty="0">
                          <a:solidFill>
                            <a:srgbClr val="000000"/>
                          </a:solidFill>
                          <a:effectLst/>
                          <a:latin typeface="Calibri" panose="020F0502020204030204" pitchFamily="34" charset="0"/>
                        </a:rPr>
                        <a:t> </a:t>
                      </a:r>
                      <a:r>
                        <a:rPr lang="en-GB" sz="1200" b="1" i="0" u="sng" strike="noStrike" dirty="0" err="1">
                          <a:solidFill>
                            <a:srgbClr val="000000"/>
                          </a:solidFill>
                          <a:effectLst/>
                          <a:latin typeface="Calibri" panose="020F0502020204030204" pitchFamily="34" charset="0"/>
                        </a:rPr>
                        <a:t>Bosstraat</a:t>
                      </a:r>
                      <a:r>
                        <a:rPr lang="en-GB" sz="1200" b="1" i="0" u="none" strike="noStrike" dirty="0">
                          <a:solidFill>
                            <a:srgbClr val="000000"/>
                          </a:solidFill>
                          <a:effectLst/>
                          <a:latin typeface="Calibri" panose="020F0502020204030204" pitchFamily="34" charset="0"/>
                        </a:rPr>
                        <a:t>:</a:t>
                      </a:r>
                      <a:endParaRPr lang="en-GB" sz="1200" b="1" i="0" u="sng" strike="noStrike" dirty="0">
                        <a:solidFill>
                          <a:srgbClr val="000000"/>
                        </a:solidFill>
                        <a:effectLst/>
                        <a:latin typeface="Calibri" panose="020F0502020204030204" pitchFamily="34" charset="0"/>
                      </a:endParaRPr>
                    </a:p>
                  </a:txBody>
                  <a:tcPr marL="5920" marR="5920" marT="59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effectLst/>
                          <a:latin typeface="Calibri" panose="020F0502020204030204" pitchFamily="34" charset="0"/>
                        </a:rPr>
                        <a:t>Melding</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effectLst/>
                          <a:latin typeface="Calibri" panose="020F0502020204030204" pitchFamily="34" charset="0"/>
                        </a:rPr>
                        <a:t>Update</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621961"/>
                  </a:ext>
                </a:extLst>
              </a:tr>
              <a:tr h="2092530">
                <a:tc>
                  <a:txBody>
                    <a:bodyPr/>
                    <a:lstStyle/>
                    <a:p>
                      <a:pPr algn="ctr" fontAlgn="t"/>
                      <a:r>
                        <a:rPr lang="en-GB" sz="900" b="0" i="0" u="none" strike="noStrike" dirty="0">
                          <a:solidFill>
                            <a:srgbClr val="000000"/>
                          </a:solidFill>
                          <a:effectLst/>
                          <a:latin typeface="Calibri" panose="020F0502020204030204" pitchFamily="34" charset="0"/>
                        </a:rPr>
                        <a:t>B1</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l-BE" sz="900" b="1" i="0" u="none" strike="noStrike" dirty="0">
                          <a:solidFill>
                            <a:srgbClr val="000000"/>
                          </a:solidFill>
                          <a:effectLst/>
                          <a:latin typeface="Times New Roman" panose="02020603050405020304" pitchFamily="18" charset="0"/>
                        </a:rPr>
                        <a:t> </a:t>
                      </a:r>
                      <a:r>
                        <a:rPr lang="nl-BE" sz="900" b="1" i="0" u="none" strike="noStrike" dirty="0">
                          <a:solidFill>
                            <a:srgbClr val="000000"/>
                          </a:solidFill>
                          <a:effectLst/>
                          <a:latin typeface="Calibri" panose="020F0502020204030204" pitchFamily="34" charset="0"/>
                        </a:rPr>
                        <a:t>Overlast door hondenweide in de Schorre.</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Ter plaatse worden verschillende omwonenden gehoord </a:t>
                      </a:r>
                      <a:r>
                        <a:rPr lang="nl-BE" sz="900" b="0" i="0" u="none" strike="noStrike" dirty="0" err="1">
                          <a:solidFill>
                            <a:srgbClr val="000000"/>
                          </a:solidFill>
                          <a:effectLst/>
                          <a:latin typeface="Calibri" panose="020F0502020204030204" pitchFamily="34" charset="0"/>
                        </a:rPr>
                        <a:t>ivm</a:t>
                      </a:r>
                      <a:r>
                        <a:rPr lang="nl-BE" sz="900" b="0" i="0" u="none" strike="noStrike" dirty="0">
                          <a:solidFill>
                            <a:srgbClr val="000000"/>
                          </a:solidFill>
                          <a:effectLst/>
                          <a:latin typeface="Calibri" panose="020F0502020204030204" pitchFamily="34" charset="0"/>
                        </a:rPr>
                        <a:t> meldingen (formele klacht) rond geluidsoverlast van (constant) blaffende honden (voorjaar - zomer) en het feit dat de Schorre initiatieven hierrond had genomen:</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  Reglement werd uitgehangen en brief hierover </a:t>
                      </a:r>
                      <a:r>
                        <a:rPr lang="nl-BE" sz="900" b="0" i="0" u="none" strike="noStrike" dirty="0" err="1">
                          <a:solidFill>
                            <a:srgbClr val="000000"/>
                          </a:solidFill>
                          <a:effectLst/>
                          <a:latin typeface="Calibri" panose="020F0502020204030204" pitchFamily="34" charset="0"/>
                        </a:rPr>
                        <a:t>gebust</a:t>
                      </a:r>
                      <a:r>
                        <a:rPr lang="nl-BE" sz="900" b="0" i="0" u="none" strike="noStrike" dirty="0">
                          <a:solidFill>
                            <a:srgbClr val="000000"/>
                          </a:solidFill>
                          <a:effectLst/>
                          <a:latin typeface="Calibri" panose="020F0502020204030204" pitchFamily="34" charset="0"/>
                        </a:rPr>
                        <a:t>.</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  Verbod op een aantal tot dan gedogen zaken (banken, kast met drank en verlichting diende verwijderd te worden,…  ).</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  Een nieuwe bewoner (maart 2020) klaagt de geluidsoverlast aan van de periode na de covid-19 </a:t>
                      </a:r>
                      <a:r>
                        <a:rPr lang="nl-BE" sz="900" b="0" i="0" u="none" strike="noStrike" dirty="0" err="1">
                          <a:solidFill>
                            <a:srgbClr val="000000"/>
                          </a:solidFill>
                          <a:effectLst/>
                          <a:latin typeface="Calibri" panose="020F0502020204030204" pitchFamily="34" charset="0"/>
                        </a:rPr>
                        <a:t>lock</a:t>
                      </a:r>
                      <a:r>
                        <a:rPr lang="nl-BE" sz="900" b="0" i="0" u="none" strike="noStrike" dirty="0">
                          <a:solidFill>
                            <a:srgbClr val="000000"/>
                          </a:solidFill>
                          <a:effectLst/>
                          <a:latin typeface="Calibri" panose="020F0502020204030204" pitchFamily="34" charset="0"/>
                        </a:rPr>
                        <a:t> down </a:t>
                      </a:r>
                      <a:r>
                        <a:rPr lang="nl-BE" sz="900" b="0" i="0" u="none" strike="noStrike" dirty="0" err="1">
                          <a:solidFill>
                            <a:srgbClr val="000000"/>
                          </a:solidFill>
                          <a:effectLst/>
                          <a:latin typeface="Calibri" panose="020F0502020204030204" pitchFamily="34" charset="0"/>
                        </a:rPr>
                        <a:t>i.vgl.m</a:t>
                      </a:r>
                      <a:r>
                        <a:rPr lang="nl-BE" sz="900" b="0" i="0" u="none" strike="noStrike" dirty="0">
                          <a:solidFill>
                            <a:srgbClr val="000000"/>
                          </a:solidFill>
                          <a:effectLst/>
                          <a:latin typeface="Calibri" panose="020F0502020204030204" pitchFamily="34" charset="0"/>
                        </a:rPr>
                        <a:t>. de periode van de </a:t>
                      </a:r>
                      <a:r>
                        <a:rPr lang="nl-BE" sz="900" b="0" i="0" u="none" strike="noStrike" dirty="0" err="1">
                          <a:solidFill>
                            <a:srgbClr val="000000"/>
                          </a:solidFill>
                          <a:effectLst/>
                          <a:latin typeface="Calibri" panose="020F0502020204030204" pitchFamily="34" charset="0"/>
                        </a:rPr>
                        <a:t>lock</a:t>
                      </a:r>
                      <a:r>
                        <a:rPr lang="nl-BE" sz="900" b="0" i="0" u="none" strike="noStrike" dirty="0">
                          <a:solidFill>
                            <a:srgbClr val="000000"/>
                          </a:solidFill>
                          <a:effectLst/>
                          <a:latin typeface="Calibri" panose="020F0502020204030204" pitchFamily="34" charset="0"/>
                        </a:rPr>
                        <a:t> down.</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  Een andere bewoner (buur)  vindt dat de geluidsoverlast het laatste jaar is toegenomen,  sommige hondeneigenaars hebben te weinig aandacht voor de  </a:t>
                      </a:r>
                      <a:r>
                        <a:rPr lang="nl-BE" sz="900" b="0" i="0" u="none" strike="noStrike" dirty="0" err="1">
                          <a:solidFill>
                            <a:srgbClr val="000000"/>
                          </a:solidFill>
                          <a:effectLst/>
                          <a:latin typeface="Calibri" panose="020F0502020204030204" pitchFamily="34" charset="0"/>
                        </a:rPr>
                        <a:t>aanhoudelijk</a:t>
                      </a:r>
                      <a:r>
                        <a:rPr lang="nl-BE" sz="900" b="0" i="0" u="none" strike="noStrike" dirty="0">
                          <a:solidFill>
                            <a:srgbClr val="000000"/>
                          </a:solidFill>
                          <a:effectLst/>
                          <a:latin typeface="Calibri" panose="020F0502020204030204" pitchFamily="34" charset="0"/>
                        </a:rPr>
                        <a:t>  blaffende hond(en).</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  Feit: De hondenweide is er natuurlijk wel al heel lang zonder noemenswaardige klachten. </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  Welke maatregelen kunnen getroffen worden om de overlast te beperken?</a:t>
                      </a:r>
                      <a:br>
                        <a:rPr lang="nl-BE" sz="900" b="0" i="0" u="none" strike="noStrike" dirty="0">
                          <a:solidFill>
                            <a:srgbClr val="000000"/>
                          </a:solidFill>
                          <a:effectLst/>
                          <a:latin typeface="Calibri" panose="020F0502020204030204" pitchFamily="34" charset="0"/>
                        </a:rPr>
                      </a:br>
                      <a:br>
                        <a:rPr lang="nl-BE" sz="900" b="0" i="0" u="none" strike="noStrike" dirty="0">
                          <a:solidFill>
                            <a:srgbClr val="000000"/>
                          </a:solidFill>
                          <a:effectLst/>
                          <a:latin typeface="Calibri" panose="020F0502020204030204" pitchFamily="34" charset="0"/>
                        </a:rPr>
                      </a:br>
                      <a:r>
                        <a:rPr lang="nl-BE" sz="900" b="1" i="0" u="none" strike="noStrike" dirty="0">
                          <a:solidFill>
                            <a:srgbClr val="000000"/>
                          </a:solidFill>
                          <a:effectLst/>
                          <a:latin typeface="Calibri" panose="020F0502020204030204" pitchFamily="34" charset="0"/>
                        </a:rPr>
                        <a:t>Vraag van de hondenliefhebbers</a:t>
                      </a:r>
                      <a:r>
                        <a:rPr lang="nl-BE" sz="900" b="0" i="0" u="none" strike="noStrike" dirty="0">
                          <a:solidFill>
                            <a:srgbClr val="000000"/>
                          </a:solidFill>
                          <a:effectLst/>
                          <a:latin typeface="Calibri" panose="020F0502020204030204" pitchFamily="34" charset="0"/>
                        </a:rPr>
                        <a:t>: Waarom is er geen initiatief genomen om met de betrokkenen rond de tafel gaan te zitten?  De verstandhouding tussen De Schorre en de bezoekers van de hondenweide was tot dusver voortreffelijk.</a:t>
                      </a:r>
                      <a:br>
                        <a:rPr lang="nl-BE" sz="900" b="0" i="0" u="none" strike="noStrike" dirty="0">
                          <a:solidFill>
                            <a:srgbClr val="000000"/>
                          </a:solidFill>
                          <a:effectLst/>
                          <a:latin typeface="Calibri" panose="020F0502020204030204" pitchFamily="34" charset="0"/>
                        </a:rPr>
                      </a:br>
                      <a:r>
                        <a:rPr lang="nl-BE" sz="900" b="1" i="0" u="none" strike="noStrike" dirty="0">
                          <a:solidFill>
                            <a:srgbClr val="000000"/>
                          </a:solidFill>
                          <a:effectLst/>
                          <a:latin typeface="Calibri" panose="020F0502020204030204" pitchFamily="34" charset="0"/>
                        </a:rPr>
                        <a:t>Graag actie van De Schorre om tot een overleg te komen.</a:t>
                      </a:r>
                      <a:endParaRPr lang="nl-BE" sz="900" b="0" i="0" u="none" strike="noStrike" dirty="0">
                        <a:solidFill>
                          <a:srgbClr val="000000"/>
                        </a:solidFill>
                        <a:effectLst/>
                        <a:latin typeface="Symbol" panose="05050102010706020507" pitchFamily="18" charset="2"/>
                      </a:endParaRP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900" b="0" i="0" u="none" strike="noStrike">
                          <a:solidFill>
                            <a:srgbClr val="000000"/>
                          </a:solidFill>
                          <a:effectLst/>
                          <a:latin typeface="Calibri" panose="020F0502020204030204" pitchFamily="34" charset="0"/>
                        </a:rPr>
                        <a:t>26/09/2020</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effectLst/>
                          <a:latin typeface="Calibri" panose="020F0502020204030204" pitchFamily="34" charset="0"/>
                        </a:rPr>
                        <a:t> </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1638625"/>
                  </a:ext>
                </a:extLst>
              </a:tr>
              <a:tr h="448399">
                <a:tc>
                  <a:txBody>
                    <a:bodyPr/>
                    <a:lstStyle/>
                    <a:p>
                      <a:pPr algn="ctr" fontAlgn="t"/>
                      <a:r>
                        <a:rPr lang="en-GB" sz="900" b="0" i="0" u="none" strike="noStrike">
                          <a:solidFill>
                            <a:srgbClr val="000000"/>
                          </a:solidFill>
                          <a:effectLst/>
                          <a:latin typeface="Calibri" panose="020F0502020204030204" pitchFamily="34" charset="0"/>
                        </a:rPr>
                        <a:t>B2</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l-BE" sz="900" b="0" i="0" u="none" strike="noStrike" dirty="0">
                          <a:solidFill>
                            <a:srgbClr val="000000"/>
                          </a:solidFill>
                          <a:effectLst/>
                          <a:latin typeface="Calibri" panose="020F0502020204030204" pitchFamily="34" charset="0"/>
                        </a:rPr>
                        <a:t>Vanaf Dirkputstraat – Kleine </a:t>
                      </a:r>
                      <a:r>
                        <a:rPr lang="nl-BE" sz="900" b="0" i="0" u="none" strike="noStrike" dirty="0" err="1">
                          <a:solidFill>
                            <a:srgbClr val="000000"/>
                          </a:solidFill>
                          <a:effectLst/>
                          <a:latin typeface="Calibri" panose="020F0502020204030204" pitchFamily="34" charset="0"/>
                        </a:rPr>
                        <a:t>Steylen</a:t>
                      </a:r>
                      <a:r>
                        <a:rPr lang="nl-BE" sz="900" b="0" i="0" u="none" strike="noStrike" dirty="0">
                          <a:solidFill>
                            <a:srgbClr val="000000"/>
                          </a:solidFill>
                          <a:effectLst/>
                          <a:latin typeface="Calibri" panose="020F0502020204030204" pitchFamily="34" charset="0"/>
                        </a:rPr>
                        <a:t> ligt het </a:t>
                      </a:r>
                      <a:r>
                        <a:rPr lang="nl-BE" sz="900" b="1" i="0" u="none" strike="noStrike" dirty="0">
                          <a:solidFill>
                            <a:srgbClr val="000000"/>
                          </a:solidFill>
                          <a:effectLst/>
                          <a:latin typeface="Calibri" panose="020F0502020204030204" pitchFamily="34" charset="0"/>
                        </a:rPr>
                        <a:t>voetpad slecht</a:t>
                      </a:r>
                      <a:r>
                        <a:rPr lang="nl-BE" sz="900" b="0" i="0" u="none" strike="noStrike" dirty="0">
                          <a:solidFill>
                            <a:srgbClr val="000000"/>
                          </a:solidFill>
                          <a:effectLst/>
                          <a:latin typeface="Calibri" panose="020F0502020204030204" pitchFamily="34" charset="0"/>
                        </a:rPr>
                        <a:t>; is heraangelegd tot daar, maar het stuk tot Nachtegaalstraat is aan vernieuwing toe.</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Schepen Sanchez meldt dat dit stuk 3de op de lijst staat met her aan te leggen voetpaden, maar gezien de financiële situatie op dit moment zal dit niet voor direct zijn.</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900" b="0" i="0" u="none" strike="noStrike">
                          <a:solidFill>
                            <a:srgbClr val="000000"/>
                          </a:solidFill>
                          <a:effectLst/>
                          <a:latin typeface="Calibri" panose="020F0502020204030204" pitchFamily="34" charset="0"/>
                        </a:rPr>
                        <a:t>26/09/2020</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effectLst/>
                          <a:latin typeface="Calibri" panose="020F0502020204030204" pitchFamily="34" charset="0"/>
                        </a:rPr>
                        <a:t> </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5907372"/>
                  </a:ext>
                </a:extLst>
              </a:tr>
              <a:tr h="597866">
                <a:tc>
                  <a:txBody>
                    <a:bodyPr/>
                    <a:lstStyle/>
                    <a:p>
                      <a:pPr algn="ctr" fontAlgn="t"/>
                      <a:r>
                        <a:rPr lang="en-GB" sz="900" b="0" i="0" u="none" strike="noStrike">
                          <a:solidFill>
                            <a:srgbClr val="000000"/>
                          </a:solidFill>
                          <a:effectLst/>
                          <a:latin typeface="Calibri" panose="020F0502020204030204" pitchFamily="34" charset="0"/>
                        </a:rPr>
                        <a:t>B3</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l-BE" sz="900" b="0" i="0" u="none" strike="noStrike">
                          <a:solidFill>
                            <a:srgbClr val="000000"/>
                          </a:solidFill>
                          <a:effectLst/>
                          <a:latin typeface="Times New Roman" panose="02020603050405020304" pitchFamily="18" charset="0"/>
                        </a:rPr>
                        <a:t> </a:t>
                      </a:r>
                      <a:r>
                        <a:rPr lang="nl-BE" sz="900" b="1" i="0" u="none" strike="noStrike">
                          <a:solidFill>
                            <a:srgbClr val="000000"/>
                          </a:solidFill>
                          <a:effectLst/>
                          <a:latin typeface="Calibri" panose="020F0502020204030204" pitchFamily="34" charset="0"/>
                        </a:rPr>
                        <a:t>Dirkputstraat waar fietsers op rijbaan komen </a:t>
                      </a:r>
                      <a:r>
                        <a:rPr lang="nl-BE" sz="900" b="0" i="0" u="none" strike="noStrike">
                          <a:solidFill>
                            <a:srgbClr val="000000"/>
                          </a:solidFill>
                          <a:effectLst/>
                          <a:latin typeface="Calibri" panose="020F0502020204030204" pitchFamily="34" charset="0"/>
                        </a:rPr>
                        <a:t>thv. Nr. 322 is gevaarlijk. </a:t>
                      </a:r>
                      <a:br>
                        <a:rPr lang="nl-BE" sz="900" b="0" i="0" u="none" strike="noStrike">
                          <a:solidFill>
                            <a:srgbClr val="000000"/>
                          </a:solidFill>
                          <a:effectLst/>
                          <a:latin typeface="Calibri" panose="020F0502020204030204" pitchFamily="34" charset="0"/>
                        </a:rPr>
                      </a:br>
                      <a:r>
                        <a:rPr lang="nl-BE" sz="900" b="0" i="0" u="none" strike="noStrike">
                          <a:solidFill>
                            <a:srgbClr val="000000"/>
                          </a:solidFill>
                          <a:effectLst/>
                          <a:latin typeface="Calibri" panose="020F0502020204030204" pitchFamily="34" charset="0"/>
                        </a:rPr>
                        <a:t>Dit punt is ook op een commissie besproken en het voorstel is daar om een stukje parkeerverbod in te voeren zodat je veiliger op de baan komt.</a:t>
                      </a:r>
                      <a:br>
                        <a:rPr lang="nl-BE" sz="900" b="0" i="0" u="none" strike="noStrike">
                          <a:solidFill>
                            <a:srgbClr val="000000"/>
                          </a:solidFill>
                          <a:effectLst/>
                          <a:latin typeface="Calibri" panose="020F0502020204030204" pitchFamily="34" charset="0"/>
                        </a:rPr>
                      </a:br>
                      <a:r>
                        <a:rPr lang="nl-BE" sz="900" b="0" i="0" u="none" strike="noStrike">
                          <a:solidFill>
                            <a:srgbClr val="000000"/>
                          </a:solidFill>
                          <a:effectLst/>
                          <a:latin typeface="Calibri" panose="020F0502020204030204" pitchFamily="34" charset="0"/>
                        </a:rPr>
                        <a:t>Door de versmalling van de rijbaan op dit punt en de vele geparkeerde auto’s zijn er geregeld problemen met doorstroming van het verkeer. Een langer “sas” maken langs oneven nummer zijde door parkeerverbod zou probleem kunnen verhelpen – dient verder onderzocht.</a:t>
                      </a:r>
                      <a:endParaRPr lang="nl-BE" sz="900" b="0" i="0" u="none" strike="noStrike">
                        <a:solidFill>
                          <a:srgbClr val="000000"/>
                        </a:solidFill>
                        <a:effectLst/>
                        <a:latin typeface="Symbol" panose="05050102010706020507" pitchFamily="18" charset="2"/>
                      </a:endParaRP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900" b="0" i="0" u="none" strike="noStrike">
                          <a:solidFill>
                            <a:srgbClr val="000000"/>
                          </a:solidFill>
                          <a:effectLst/>
                          <a:latin typeface="Calibri" panose="020F0502020204030204" pitchFamily="34" charset="0"/>
                        </a:rPr>
                        <a:t>26/09/2020</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effectLst/>
                          <a:latin typeface="Calibri" panose="020F0502020204030204" pitchFamily="34" charset="0"/>
                        </a:rPr>
                        <a:t> </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5367386"/>
                  </a:ext>
                </a:extLst>
              </a:tr>
              <a:tr h="597866">
                <a:tc>
                  <a:txBody>
                    <a:bodyPr/>
                    <a:lstStyle/>
                    <a:p>
                      <a:pPr algn="ctr" fontAlgn="t"/>
                      <a:r>
                        <a:rPr lang="en-GB" sz="900" b="0" i="0" u="none" strike="noStrike">
                          <a:solidFill>
                            <a:srgbClr val="000000"/>
                          </a:solidFill>
                          <a:effectLst/>
                          <a:latin typeface="Calibri" panose="020F0502020204030204" pitchFamily="34" charset="0"/>
                        </a:rPr>
                        <a:t>B4</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l-BE" sz="900" b="0" i="0" u="none" strike="noStrike">
                          <a:solidFill>
                            <a:srgbClr val="000000"/>
                          </a:solidFill>
                          <a:effectLst/>
                          <a:latin typeface="Calibri" panose="020F0502020204030204" pitchFamily="34" charset="0"/>
                        </a:rPr>
                        <a:t>Vraag </a:t>
                      </a:r>
                      <a:r>
                        <a:rPr lang="nl-BE" sz="900" b="1" i="0" u="none" strike="noStrike">
                          <a:solidFill>
                            <a:srgbClr val="000000"/>
                          </a:solidFill>
                          <a:effectLst/>
                          <a:latin typeface="Calibri" panose="020F0502020204030204" pitchFamily="34" charset="0"/>
                        </a:rPr>
                        <a:t>zone Bosstraat zone 30</a:t>
                      </a:r>
                      <a:r>
                        <a:rPr lang="nl-BE" sz="900" b="0" i="0" u="none" strike="noStrike">
                          <a:solidFill>
                            <a:srgbClr val="000000"/>
                          </a:solidFill>
                          <a:effectLst/>
                          <a:latin typeface="Calibri" panose="020F0502020204030204" pitchFamily="34" charset="0"/>
                        </a:rPr>
                        <a:t> te maken? </a:t>
                      </a:r>
                      <a:r>
                        <a:rPr lang="nl-BE" sz="900" b="0" i="0" u="none" strike="noStrike">
                          <a:solidFill>
                            <a:srgbClr val="000000"/>
                          </a:solidFill>
                          <a:effectLst/>
                          <a:latin typeface="Wingdings" panose="05000000000000000000" pitchFamily="2" charset="2"/>
                        </a:rPr>
                        <a:t>à</a:t>
                      </a:r>
                      <a:r>
                        <a:rPr lang="nl-BE" sz="900" b="0" i="0" u="none" strike="noStrike">
                          <a:solidFill>
                            <a:srgbClr val="000000"/>
                          </a:solidFill>
                          <a:effectLst/>
                          <a:latin typeface="Calibri" panose="020F0502020204030204" pitchFamily="34" charset="0"/>
                        </a:rPr>
                        <a:t> schepen El –Hajoutti zal voorstel om zone rondom de school zone 30 te maken, dus Dirkputstraat van Sint-Kathelijnestr tot Nachtegaalstr, Patorijstr, Schoolstraat. Hij deelt ook mee dat de directie erover nadenkt om de ingang van de school naar de zijkant te brengen in de Pastorijstraat. Dit vindt iedereen al een goed idee . </a:t>
                      </a:r>
                      <a:br>
                        <a:rPr lang="nl-BE" sz="900" b="0" i="0" u="none" strike="noStrike">
                          <a:solidFill>
                            <a:srgbClr val="000000"/>
                          </a:solidFill>
                          <a:effectLst/>
                          <a:latin typeface="Calibri" panose="020F0502020204030204" pitchFamily="34" charset="0"/>
                        </a:rPr>
                      </a:br>
                      <a:r>
                        <a:rPr lang="nl-BE" sz="900" b="0" i="0" u="none" strike="noStrike">
                          <a:solidFill>
                            <a:srgbClr val="000000"/>
                          </a:solidFill>
                          <a:effectLst/>
                          <a:latin typeface="Calibri" panose="020F0502020204030204" pitchFamily="34" charset="0"/>
                        </a:rPr>
                        <a:t>Ook zijn er al in het centrum fietsstraten geïnstalleerd en is het de bedoeling om dit ook in andere wijken in te voeren.</a:t>
                      </a:r>
                      <a:endParaRPr lang="nl-BE" sz="900" b="0" i="0" u="none" strike="noStrike">
                        <a:solidFill>
                          <a:srgbClr val="000000"/>
                        </a:solidFill>
                        <a:effectLst/>
                        <a:latin typeface="Symbol" panose="05050102010706020507" pitchFamily="18" charset="2"/>
                      </a:endParaRP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900" b="0" i="0" u="none" strike="noStrike">
                          <a:solidFill>
                            <a:srgbClr val="000000"/>
                          </a:solidFill>
                          <a:effectLst/>
                          <a:latin typeface="Calibri" panose="020F0502020204030204" pitchFamily="34" charset="0"/>
                        </a:rPr>
                        <a:t>26/09/2020</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effectLst/>
                          <a:latin typeface="Calibri" panose="020F0502020204030204" pitchFamily="34" charset="0"/>
                        </a:rPr>
                        <a:t> </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9226261"/>
                  </a:ext>
                </a:extLst>
              </a:tr>
              <a:tr h="298933">
                <a:tc>
                  <a:txBody>
                    <a:bodyPr/>
                    <a:lstStyle/>
                    <a:p>
                      <a:pPr algn="ctr" fontAlgn="t"/>
                      <a:r>
                        <a:rPr lang="en-GB" sz="900" b="0" i="0" u="none" strike="noStrike">
                          <a:solidFill>
                            <a:srgbClr val="000000"/>
                          </a:solidFill>
                          <a:effectLst/>
                          <a:latin typeface="Calibri" panose="020F0502020204030204" pitchFamily="34" charset="0"/>
                        </a:rPr>
                        <a:t>B5</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l-BE" sz="900" b="0" i="0" u="none" strike="noStrike">
                          <a:solidFill>
                            <a:srgbClr val="000000"/>
                          </a:solidFill>
                          <a:effectLst/>
                          <a:latin typeface="Calibri" panose="020F0502020204030204" pitchFamily="34" charset="0"/>
                        </a:rPr>
                        <a:t>Wordt gemeente betrokken bij</a:t>
                      </a:r>
                      <a:r>
                        <a:rPr lang="nl-BE" sz="900" b="1" i="0" u="none" strike="noStrike">
                          <a:solidFill>
                            <a:srgbClr val="000000"/>
                          </a:solidFill>
                          <a:effectLst/>
                          <a:latin typeface="Calibri" panose="020F0502020204030204" pitchFamily="34" charset="0"/>
                        </a:rPr>
                        <a:t> werken</a:t>
                      </a:r>
                      <a:r>
                        <a:rPr lang="nl-BE" sz="900" b="0" i="0" u="none" strike="noStrike">
                          <a:solidFill>
                            <a:srgbClr val="000000"/>
                          </a:solidFill>
                          <a:effectLst/>
                          <a:latin typeface="Calibri" panose="020F0502020204030204" pitchFamily="34" charset="0"/>
                        </a:rPr>
                        <a:t> van Reet ivm </a:t>
                      </a:r>
                      <a:r>
                        <a:rPr lang="nl-BE" sz="900" b="1" i="0" u="none" strike="noStrike">
                          <a:solidFill>
                            <a:srgbClr val="000000"/>
                          </a:solidFill>
                          <a:effectLst/>
                          <a:latin typeface="Calibri" panose="020F0502020204030204" pitchFamily="34" charset="0"/>
                        </a:rPr>
                        <a:t>kruispunt Kerremansstraat-‘sHerenbaan</a:t>
                      </a:r>
                      <a:r>
                        <a:rPr lang="nl-BE" sz="900" b="0" i="0" u="none" strike="noStrike">
                          <a:solidFill>
                            <a:srgbClr val="000000"/>
                          </a:solidFill>
                          <a:effectLst/>
                          <a:latin typeface="Calibri" panose="020F0502020204030204" pitchFamily="34" charset="0"/>
                        </a:rPr>
                        <a:t>? </a:t>
                      </a:r>
                      <a:br>
                        <a:rPr lang="nl-BE" sz="900" b="0" i="0" u="none" strike="noStrike">
                          <a:solidFill>
                            <a:srgbClr val="000000"/>
                          </a:solidFill>
                          <a:effectLst/>
                          <a:latin typeface="Calibri" panose="020F0502020204030204" pitchFamily="34" charset="0"/>
                        </a:rPr>
                      </a:br>
                      <a:r>
                        <a:rPr lang="nl-BE" sz="900" b="0" i="0" u="none" strike="noStrike">
                          <a:solidFill>
                            <a:srgbClr val="000000"/>
                          </a:solidFill>
                          <a:effectLst/>
                          <a:latin typeface="Calibri" panose="020F0502020204030204" pitchFamily="34" charset="0"/>
                        </a:rPr>
                        <a:t>&gt; Schepen Sanchez deelt mee dat een studiebureau ook bekijkt om fietspaden achter de bomen te brengen om dit veiliger te maken.</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900" b="0" i="0" u="none" strike="noStrike">
                          <a:solidFill>
                            <a:srgbClr val="000000"/>
                          </a:solidFill>
                          <a:effectLst/>
                          <a:latin typeface="Calibri" panose="020F0502020204030204" pitchFamily="34" charset="0"/>
                        </a:rPr>
                        <a:t>26/09/2020</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effectLst/>
                          <a:latin typeface="Calibri" panose="020F0502020204030204" pitchFamily="34" charset="0"/>
                        </a:rPr>
                        <a:t> </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2101578"/>
                  </a:ext>
                </a:extLst>
              </a:tr>
              <a:tr h="1195731">
                <a:tc>
                  <a:txBody>
                    <a:bodyPr/>
                    <a:lstStyle/>
                    <a:p>
                      <a:pPr algn="ctr" fontAlgn="t"/>
                      <a:r>
                        <a:rPr lang="en-GB" sz="900" b="0" i="0" u="none" strike="noStrike">
                          <a:solidFill>
                            <a:srgbClr val="000000"/>
                          </a:solidFill>
                          <a:effectLst/>
                          <a:latin typeface="Calibri" panose="020F0502020204030204" pitchFamily="34" charset="0"/>
                        </a:rPr>
                        <a:t>B6</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l-BE" sz="900" b="0" i="0" u="none" strike="noStrike" dirty="0">
                          <a:solidFill>
                            <a:srgbClr val="000000"/>
                          </a:solidFill>
                          <a:effectLst/>
                          <a:latin typeface="Times New Roman" panose="02020603050405020304" pitchFamily="18" charset="0"/>
                        </a:rPr>
                        <a:t> </a:t>
                      </a:r>
                      <a:r>
                        <a:rPr lang="nl-BE" sz="900" b="0" i="0" u="none" strike="noStrike" dirty="0">
                          <a:solidFill>
                            <a:srgbClr val="000000"/>
                          </a:solidFill>
                          <a:effectLst/>
                          <a:latin typeface="Calibri" panose="020F0502020204030204" pitchFamily="34" charset="0"/>
                        </a:rPr>
                        <a:t>Kleinere meldingen worden in het meldsysteem ingegeven :</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 Bloembakken Dirkputstraat verdwenen waarom?</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  Dirkputstraat 367: voetpaden opengelegd maar slecht dichtgelegd</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Sluikstorter aan vuilbakje hoek Sint-</a:t>
                      </a:r>
                      <a:r>
                        <a:rPr lang="nl-BE" sz="900" b="0" i="0" u="none" strike="noStrike" dirty="0" err="1">
                          <a:solidFill>
                            <a:srgbClr val="000000"/>
                          </a:solidFill>
                          <a:effectLst/>
                          <a:latin typeface="Calibri" panose="020F0502020204030204" pitchFamily="34" charset="0"/>
                        </a:rPr>
                        <a:t>Kathelijnestraat</a:t>
                      </a:r>
                      <a:r>
                        <a:rPr lang="nl-BE" sz="900" b="0" i="0" u="none" strike="noStrike" dirty="0">
                          <a:solidFill>
                            <a:srgbClr val="000000"/>
                          </a:solidFill>
                          <a:effectLst/>
                          <a:latin typeface="Calibri" panose="020F0502020204030204" pitchFamily="34" charset="0"/>
                        </a:rPr>
                        <a:t>-Bosstraat: probleem is gekend en wijkinspecteur gaat daders hierover aanspreken</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Aan Bosstraat 160-164 = sloepje: verbodsplaat vervangen</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Aan Bosstraat 57: betonnen staken staan los</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Foutparkeerder op pleintje begin Bosstraat</a:t>
                      </a:r>
                      <a:endParaRPr lang="nl-BE" sz="900" b="0" i="0" u="none" strike="noStrike" dirty="0">
                        <a:solidFill>
                          <a:srgbClr val="000000"/>
                        </a:solidFill>
                        <a:effectLst/>
                        <a:latin typeface="Symbol" panose="05050102010706020507" pitchFamily="18" charset="2"/>
                      </a:endParaRP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900" b="0" i="0" u="none" strike="noStrike">
                          <a:solidFill>
                            <a:srgbClr val="000000"/>
                          </a:solidFill>
                          <a:effectLst/>
                          <a:latin typeface="Calibri" panose="020F0502020204030204" pitchFamily="34" charset="0"/>
                        </a:rPr>
                        <a:t>26/09/2020</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dirty="0">
                          <a:solidFill>
                            <a:srgbClr val="000000"/>
                          </a:solidFill>
                          <a:effectLst/>
                          <a:latin typeface="Calibri" panose="020F0502020204030204" pitchFamily="34" charset="0"/>
                        </a:rPr>
                        <a:t> </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4830605"/>
                  </a:ext>
                </a:extLst>
              </a:tr>
            </a:tbl>
          </a:graphicData>
        </a:graphic>
      </p:graphicFrame>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Tree>
    <p:extLst>
      <p:ext uri="{BB962C8B-B14F-4D97-AF65-F5344CB8AC3E}">
        <p14:creationId xmlns:p14="http://schemas.microsoft.com/office/powerpoint/2010/main" val="3206514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1837068" y="98379"/>
            <a:ext cx="7368716" cy="646331"/>
          </a:xfrm>
          <a:prstGeom prst="rect">
            <a:avLst/>
          </a:prstGeom>
          <a:solidFill>
            <a:schemeClr val="accent6">
              <a:lumMod val="20000"/>
              <a:lumOff val="80000"/>
            </a:schemeClr>
          </a:solidFill>
        </p:spPr>
        <p:txBody>
          <a:bodyPr wrap="square">
            <a:spAutoFit/>
          </a:bodyPr>
          <a:lstStyle/>
          <a:p>
            <a:r>
              <a:rPr lang="en-GB" sz="3600" dirty="0"/>
              <a:t>We </a:t>
            </a:r>
            <a:r>
              <a:rPr lang="en-GB" sz="3600" dirty="0" err="1"/>
              <a:t>nemen</a:t>
            </a:r>
            <a:r>
              <a:rPr lang="en-GB" sz="3600" dirty="0"/>
              <a:t> mee ….. </a:t>
            </a:r>
            <a:r>
              <a:rPr lang="en-GB" sz="3600" dirty="0" err="1"/>
              <a:t>en</a:t>
            </a:r>
            <a:r>
              <a:rPr lang="en-GB" sz="3600" dirty="0"/>
              <a:t> </a:t>
            </a:r>
            <a:r>
              <a:rPr lang="en-GB" sz="3600" dirty="0" err="1"/>
              <a:t>brengen</a:t>
            </a:r>
            <a:r>
              <a:rPr lang="en-GB" sz="3600" dirty="0"/>
              <a:t> </a:t>
            </a:r>
            <a:r>
              <a:rPr lang="en-GB" sz="3600" dirty="0" err="1"/>
              <a:t>terug</a:t>
            </a:r>
            <a:r>
              <a:rPr lang="en-GB" sz="3600" dirty="0"/>
              <a:t>?</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20211019:      2020 - 2021</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35</a:t>
            </a:fld>
            <a:endParaRPr lang="en-GB"/>
          </a:p>
        </p:txBody>
      </p:sp>
      <p:graphicFrame>
        <p:nvGraphicFramePr>
          <p:cNvPr id="7" name="Tabel 6">
            <a:extLst>
              <a:ext uri="{FF2B5EF4-FFF2-40B4-BE49-F238E27FC236}">
                <a16:creationId xmlns:a16="http://schemas.microsoft.com/office/drawing/2014/main" id="{4E688AD8-CC94-4395-84AB-5B2AC8979EDC}"/>
              </a:ext>
            </a:extLst>
          </p:cNvPr>
          <p:cNvGraphicFramePr>
            <a:graphicFrameLocks noGrp="1"/>
          </p:cNvGraphicFramePr>
          <p:nvPr>
            <p:extLst>
              <p:ext uri="{D42A27DB-BD31-4B8C-83A1-F6EECF244321}">
                <p14:modId xmlns:p14="http://schemas.microsoft.com/office/powerpoint/2010/main" val="794052664"/>
              </p:ext>
            </p:extLst>
          </p:nvPr>
        </p:nvGraphicFramePr>
        <p:xfrm>
          <a:off x="188656" y="1068174"/>
          <a:ext cx="10217899" cy="4786230"/>
        </p:xfrm>
        <a:graphic>
          <a:graphicData uri="http://schemas.openxmlformats.org/drawingml/2006/table">
            <a:tbl>
              <a:tblPr/>
              <a:tblGrid>
                <a:gridCol w="540749">
                  <a:extLst>
                    <a:ext uri="{9D8B030D-6E8A-4147-A177-3AD203B41FA5}">
                      <a16:colId xmlns:a16="http://schemas.microsoft.com/office/drawing/2014/main" val="813773515"/>
                    </a:ext>
                  </a:extLst>
                </a:gridCol>
                <a:gridCol w="8032373">
                  <a:extLst>
                    <a:ext uri="{9D8B030D-6E8A-4147-A177-3AD203B41FA5}">
                      <a16:colId xmlns:a16="http://schemas.microsoft.com/office/drawing/2014/main" val="2439642639"/>
                    </a:ext>
                  </a:extLst>
                </a:gridCol>
                <a:gridCol w="867451">
                  <a:extLst>
                    <a:ext uri="{9D8B030D-6E8A-4147-A177-3AD203B41FA5}">
                      <a16:colId xmlns:a16="http://schemas.microsoft.com/office/drawing/2014/main" val="1182119330"/>
                    </a:ext>
                  </a:extLst>
                </a:gridCol>
                <a:gridCol w="777326">
                  <a:extLst>
                    <a:ext uri="{9D8B030D-6E8A-4147-A177-3AD203B41FA5}">
                      <a16:colId xmlns:a16="http://schemas.microsoft.com/office/drawing/2014/main" val="61056974"/>
                    </a:ext>
                  </a:extLst>
                </a:gridCol>
              </a:tblGrid>
              <a:tr h="295722">
                <a:tc>
                  <a:txBody>
                    <a:bodyPr/>
                    <a:lstStyle/>
                    <a:p>
                      <a:pPr algn="ctr" fontAlgn="t"/>
                      <a:r>
                        <a:rPr lang="en-GB" sz="1200" b="0" i="0" u="none" strike="noStrike">
                          <a:solidFill>
                            <a:srgbClr val="000000"/>
                          </a:solidFill>
                          <a:effectLst/>
                          <a:latin typeface="Calibri" panose="020F0502020204030204" pitchFamily="34" charset="0"/>
                        </a:rPr>
                        <a:t> </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1" i="0" u="sng" strike="noStrike">
                          <a:solidFill>
                            <a:srgbClr val="000000"/>
                          </a:solidFill>
                          <a:effectLst/>
                          <a:latin typeface="Calibri" panose="020F0502020204030204" pitchFamily="34" charset="0"/>
                        </a:rPr>
                        <a:t>Wijk Hoek:</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alibri" panose="020F0502020204030204" pitchFamily="34" charset="0"/>
                        </a:rPr>
                        <a:t>Melding</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alibri" panose="020F0502020204030204" pitchFamily="34" charset="0"/>
                        </a:rPr>
                        <a:t>Update</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5799952"/>
                  </a:ext>
                </a:extLst>
              </a:tr>
              <a:tr h="1689840">
                <a:tc>
                  <a:txBody>
                    <a:bodyPr/>
                    <a:lstStyle/>
                    <a:p>
                      <a:pPr algn="ctr" fontAlgn="t"/>
                      <a:r>
                        <a:rPr lang="en-GB" sz="1200" b="0" i="0" u="none" strike="noStrike">
                          <a:solidFill>
                            <a:srgbClr val="000000"/>
                          </a:solidFill>
                          <a:effectLst/>
                          <a:latin typeface="Calibri" panose="020F0502020204030204" pitchFamily="34" charset="0"/>
                        </a:rPr>
                        <a:t>H1</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1" i="0" u="none" strike="noStrike">
                          <a:solidFill>
                            <a:srgbClr val="000000"/>
                          </a:solidFill>
                          <a:effectLst/>
                          <a:latin typeface="Calibri" panose="020F0502020204030204" pitchFamily="34" charset="0"/>
                        </a:rPr>
                        <a:t>Problematiek Braxgata </a:t>
                      </a:r>
                      <a:br>
                        <a:rPr lang="nl-BE" sz="1200" b="1" i="0" u="none" strike="noStrike">
                          <a:solidFill>
                            <a:srgbClr val="000000"/>
                          </a:solidFill>
                          <a:effectLst/>
                          <a:latin typeface="Calibri" panose="020F0502020204030204" pitchFamily="34" charset="0"/>
                        </a:rPr>
                      </a:br>
                      <a:r>
                        <a:rPr lang="nl-BE" sz="1200" b="0" i="0" u="none" strike="noStrike">
                          <a:solidFill>
                            <a:srgbClr val="000000"/>
                          </a:solidFill>
                          <a:effectLst/>
                          <a:latin typeface="Calibri" panose="020F0502020204030204" pitchFamily="34" charset="0"/>
                        </a:rPr>
                        <a:t>   *  Nog steeds lawaai (bv 19/9 versterkte muziek/omroepen)</a:t>
                      </a:r>
                      <a:br>
                        <a:rPr lang="nl-BE" sz="1200" b="1" i="0" u="none" strike="noStrike">
                          <a:solidFill>
                            <a:srgbClr val="000000"/>
                          </a:solidFill>
                          <a:effectLst/>
                          <a:latin typeface="Calibri" panose="020F0502020204030204" pitchFamily="34" charset="0"/>
                        </a:rPr>
                      </a:br>
                      <a:r>
                        <a:rPr lang="nl-BE" sz="1200" b="0" i="0" u="none" strike="noStrike">
                          <a:solidFill>
                            <a:srgbClr val="000000"/>
                          </a:solidFill>
                          <a:effectLst/>
                          <a:latin typeface="Calibri" panose="020F0502020204030204" pitchFamily="34" charset="0"/>
                        </a:rPr>
                        <a:t>   *  Ballen vliegen nog steeds in de tuinen à ballenvangers plaatsen.</a:t>
                      </a:r>
                      <a:br>
                        <a:rPr lang="nl-BE" sz="1200" b="0" i="0" u="none" strike="noStrike">
                          <a:solidFill>
                            <a:srgbClr val="000000"/>
                          </a:solidFill>
                          <a:effectLst/>
                          <a:latin typeface="Calibri" panose="020F0502020204030204" pitchFamily="34" charset="0"/>
                        </a:rPr>
                      </a:br>
                      <a:r>
                        <a:rPr lang="nl-BE" sz="1200" b="0" i="0" u="none" strike="noStrike">
                          <a:solidFill>
                            <a:srgbClr val="000000"/>
                          </a:solidFill>
                          <a:effectLst/>
                          <a:latin typeface="Calibri" panose="020F0502020204030204" pitchFamily="34" charset="0"/>
                        </a:rPr>
                        <a:t>   *  Lichtpollutie: beloofde afscherming nog steeds niet voorzien </a:t>
                      </a:r>
                      <a:br>
                        <a:rPr lang="nl-BE" sz="1200" b="0" i="0" u="none" strike="noStrike">
                          <a:solidFill>
                            <a:srgbClr val="000000"/>
                          </a:solidFill>
                          <a:effectLst/>
                          <a:latin typeface="Calibri" panose="020F0502020204030204" pitchFamily="34" charset="0"/>
                        </a:rPr>
                      </a:br>
                      <a:r>
                        <a:rPr lang="nl-BE" sz="1200" b="0" i="0" u="none" strike="noStrike">
                          <a:solidFill>
                            <a:srgbClr val="000000"/>
                          </a:solidFill>
                          <a:effectLst/>
                          <a:latin typeface="Calibri" panose="020F0502020204030204" pitchFamily="34" charset="0"/>
                        </a:rPr>
                        <a:t>   *  Heraanplanten berm nog niet gebeurd </a:t>
                      </a:r>
                      <a:br>
                        <a:rPr lang="nl-BE" sz="1200" b="0" i="0" u="none" strike="noStrike">
                          <a:solidFill>
                            <a:srgbClr val="000000"/>
                          </a:solidFill>
                          <a:effectLst/>
                          <a:latin typeface="Calibri" panose="020F0502020204030204" pitchFamily="34" charset="0"/>
                        </a:rPr>
                      </a:br>
                      <a:r>
                        <a:rPr lang="nl-BE" sz="1200" b="0" i="0" u="none" strike="noStrike">
                          <a:solidFill>
                            <a:srgbClr val="000000"/>
                          </a:solidFill>
                          <a:effectLst/>
                          <a:latin typeface="Calibri" panose="020F0502020204030204" pitchFamily="34" charset="0"/>
                        </a:rPr>
                        <a:t>   *  Sproeien van het waterveld – regelmatig bij wind in de tuinen ; moet beter afgesteld staan</a:t>
                      </a:r>
                      <a:br>
                        <a:rPr lang="nl-BE" sz="1200" b="0" i="0" u="none" strike="noStrike">
                          <a:solidFill>
                            <a:srgbClr val="000000"/>
                          </a:solidFill>
                          <a:effectLst/>
                          <a:latin typeface="Calibri" panose="020F0502020204030204" pitchFamily="34" charset="0"/>
                        </a:rPr>
                      </a:br>
                      <a:r>
                        <a:rPr lang="nl-BE" sz="1200" b="0" i="0" u="none" strike="noStrike">
                          <a:solidFill>
                            <a:srgbClr val="000000"/>
                          </a:solidFill>
                          <a:effectLst/>
                          <a:latin typeface="Calibri" panose="020F0502020204030204" pitchFamily="34" charset="0"/>
                        </a:rPr>
                        <a:t>   *  Al lang geen controles/nadars meer vooraan in Hoek bij matchen – waarom gestopt?</a:t>
                      </a:r>
                      <a:br>
                        <a:rPr lang="nl-BE" sz="1200" b="0" i="0" u="none" strike="noStrike">
                          <a:solidFill>
                            <a:srgbClr val="000000"/>
                          </a:solidFill>
                          <a:effectLst/>
                          <a:latin typeface="Calibri" panose="020F0502020204030204" pitchFamily="34" charset="0"/>
                        </a:rPr>
                      </a:br>
                      <a:r>
                        <a:rPr lang="nl-BE" sz="1200" b="0" i="0" u="none" strike="noStrike">
                          <a:solidFill>
                            <a:srgbClr val="000000"/>
                          </a:solidFill>
                          <a:effectLst/>
                          <a:latin typeface="Calibri" panose="020F0502020204030204" pitchFamily="34" charset="0"/>
                        </a:rPr>
                        <a:t>   *  Bewegwijzering naar Braxgata: kan dit niet beter om te vermijden dat ze in de wijk parkeren ?</a:t>
                      </a:r>
                      <a:br>
                        <a:rPr lang="nl-BE" sz="1200" b="0" i="0" u="none" strike="noStrike">
                          <a:solidFill>
                            <a:srgbClr val="000000"/>
                          </a:solidFill>
                          <a:effectLst/>
                          <a:latin typeface="Calibri" panose="020F0502020204030204" pitchFamily="34" charset="0"/>
                        </a:rPr>
                      </a:br>
                      <a:r>
                        <a:rPr lang="nl-BE" sz="1200" b="1" i="0" u="none" strike="noStrike">
                          <a:solidFill>
                            <a:srgbClr val="000000"/>
                          </a:solidFill>
                          <a:effectLst/>
                          <a:latin typeface="Calibri" panose="020F0502020204030204" pitchFamily="34" charset="0"/>
                        </a:rPr>
                        <a:t>Vraag aan Schorre voor overleg met de buurt en Braxgata</a:t>
                      </a:r>
                      <a:br>
                        <a:rPr lang="nl-BE" sz="1200" b="0" i="0" u="none" strike="noStrike">
                          <a:solidFill>
                            <a:srgbClr val="000000"/>
                          </a:solidFill>
                          <a:effectLst/>
                          <a:latin typeface="Calibri" panose="020F0502020204030204" pitchFamily="34" charset="0"/>
                        </a:rPr>
                      </a:br>
                      <a:endParaRPr lang="nl-BE" sz="1200" b="1" i="0" u="none" strike="noStrike">
                        <a:solidFill>
                          <a:srgbClr val="000000"/>
                        </a:solidFill>
                        <a:effectLst/>
                        <a:latin typeface="Calibri" panose="020F0502020204030204" pitchFamily="34" charset="0"/>
                      </a:endParaRP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3288123"/>
                  </a:ext>
                </a:extLst>
              </a:tr>
              <a:tr h="168984">
                <a:tc>
                  <a:txBody>
                    <a:bodyPr/>
                    <a:lstStyle/>
                    <a:p>
                      <a:pPr algn="ctr" fontAlgn="t"/>
                      <a:r>
                        <a:rPr lang="en-GB" sz="1200" b="0" i="0" u="none" strike="noStrike">
                          <a:solidFill>
                            <a:srgbClr val="000000"/>
                          </a:solidFill>
                          <a:effectLst/>
                          <a:latin typeface="Calibri" panose="020F0502020204030204" pitchFamily="34" charset="0"/>
                        </a:rPr>
                        <a:t>H2</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Kapelstraat voor 179 blijft altijd een </a:t>
                      </a:r>
                      <a:r>
                        <a:rPr lang="nl-BE" sz="1200" b="1" i="0" u="none" strike="noStrike">
                          <a:solidFill>
                            <a:srgbClr val="000000"/>
                          </a:solidFill>
                          <a:effectLst/>
                          <a:latin typeface="Calibri" panose="020F0502020204030204" pitchFamily="34" charset="0"/>
                        </a:rPr>
                        <a:t>grote plas staan in de rijbaan</a:t>
                      </a:r>
                      <a:r>
                        <a:rPr lang="nl-BE" sz="1200" b="0" i="0" u="none" strike="noStrike">
                          <a:solidFill>
                            <a:srgbClr val="000000"/>
                          </a:solidFill>
                          <a:effectLst/>
                          <a:latin typeface="Calibri" panose="020F0502020204030204" pitchFamily="34" charset="0"/>
                        </a:rPr>
                        <a:t> – gevel is helemaal nat; kolk verstopt of klok te weinig ?</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986525"/>
                  </a:ext>
                </a:extLst>
              </a:tr>
              <a:tr h="337968">
                <a:tc>
                  <a:txBody>
                    <a:bodyPr/>
                    <a:lstStyle/>
                    <a:p>
                      <a:pPr algn="ctr" fontAlgn="t"/>
                      <a:r>
                        <a:rPr lang="en-GB" sz="1200" b="0" i="0" u="none" strike="noStrike">
                          <a:solidFill>
                            <a:srgbClr val="000000"/>
                          </a:solidFill>
                          <a:effectLst/>
                          <a:latin typeface="Calibri" panose="020F0502020204030204" pitchFamily="34" charset="0"/>
                        </a:rPr>
                        <a:t>H3</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1" i="0" u="none" strike="noStrike">
                          <a:solidFill>
                            <a:srgbClr val="000000"/>
                          </a:solidFill>
                          <a:effectLst/>
                          <a:latin typeface="Calibri" panose="020F0502020204030204" pitchFamily="34" charset="0"/>
                        </a:rPr>
                        <a:t>Snelheid Kapelstraat </a:t>
                      </a:r>
                      <a:r>
                        <a:rPr lang="nl-BE" sz="1200" b="0" i="0" u="none" strike="noStrike">
                          <a:solidFill>
                            <a:srgbClr val="000000"/>
                          </a:solidFill>
                          <a:effectLst/>
                          <a:latin typeface="Calibri" panose="020F0502020204030204" pitchFamily="34" charset="0"/>
                        </a:rPr>
                        <a:t>:  kunnen gegevens van het elektronisch bord uitgelezen worden? Misschien gegevens ook delen met de wijkraad. Kan er geflitst worden?</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0515258"/>
                  </a:ext>
                </a:extLst>
              </a:tr>
              <a:tr h="168984">
                <a:tc>
                  <a:txBody>
                    <a:bodyPr/>
                    <a:lstStyle/>
                    <a:p>
                      <a:pPr algn="ctr" fontAlgn="t"/>
                      <a:r>
                        <a:rPr lang="en-GB" sz="1200" b="0" i="0" u="none" strike="noStrike">
                          <a:solidFill>
                            <a:srgbClr val="000000"/>
                          </a:solidFill>
                          <a:effectLst/>
                          <a:latin typeface="Calibri" panose="020F0502020204030204" pitchFamily="34" charset="0"/>
                        </a:rPr>
                        <a:t>H4</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Berm Kapelstraat kant Gamsterstraat : is hier beplanting mogelijk overzijde Bosstraat als geluids-gezichtscherm ? </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56656"/>
                  </a:ext>
                </a:extLst>
              </a:tr>
              <a:tr h="337968">
                <a:tc>
                  <a:txBody>
                    <a:bodyPr/>
                    <a:lstStyle/>
                    <a:p>
                      <a:pPr algn="ctr" fontAlgn="t"/>
                      <a:r>
                        <a:rPr lang="en-GB" sz="1200" b="0" i="0" u="none" strike="noStrike">
                          <a:solidFill>
                            <a:srgbClr val="000000"/>
                          </a:solidFill>
                          <a:effectLst/>
                          <a:latin typeface="Calibri" panose="020F0502020204030204" pitchFamily="34" charset="0"/>
                        </a:rPr>
                        <a:t>H5</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Als je Hoek inrijdt, linkerzijde : wanneer gingen hier parkeerplaatsen gemaakt worden ? kan dit technisch gezien dan bv ‘enkel voor bewoners’ om te vermijden dat men hier komt parkeren van Braxgata ? </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9319514"/>
                  </a:ext>
                </a:extLst>
              </a:tr>
              <a:tr h="168984">
                <a:tc>
                  <a:txBody>
                    <a:bodyPr/>
                    <a:lstStyle/>
                    <a:p>
                      <a:pPr algn="ctr" fontAlgn="t"/>
                      <a:r>
                        <a:rPr lang="en-GB" sz="1200" b="0" i="0" u="none" strike="noStrike">
                          <a:solidFill>
                            <a:srgbClr val="000000"/>
                          </a:solidFill>
                          <a:effectLst/>
                          <a:latin typeface="Calibri" panose="020F0502020204030204" pitchFamily="34" charset="0"/>
                        </a:rPr>
                        <a:t>H6</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Bij inrijden in deze zone :  kan er extra op de baan ‘20km/u’ geschilderd worden = woonerf</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8635882"/>
                  </a:ext>
                </a:extLst>
              </a:tr>
              <a:tr h="168984">
                <a:tc>
                  <a:txBody>
                    <a:bodyPr/>
                    <a:lstStyle/>
                    <a:p>
                      <a:pPr algn="ctr" fontAlgn="t"/>
                      <a:r>
                        <a:rPr lang="en-GB" sz="1200" b="0" i="0" u="none" strike="noStrike">
                          <a:solidFill>
                            <a:srgbClr val="000000"/>
                          </a:solidFill>
                          <a:effectLst/>
                          <a:latin typeface="Calibri" panose="020F0502020204030204" pitchFamily="34" charset="0"/>
                        </a:rPr>
                        <a:t>H7</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Tussen </a:t>
                      </a:r>
                      <a:r>
                        <a:rPr lang="nl-BE" sz="1200" b="1" i="0" u="none" strike="noStrike">
                          <a:solidFill>
                            <a:srgbClr val="000000"/>
                          </a:solidFill>
                          <a:effectLst/>
                          <a:latin typeface="Calibri" panose="020F0502020204030204" pitchFamily="34" charset="0"/>
                        </a:rPr>
                        <a:t>Hoek 155-159 zijn 2 paaltjes weg</a:t>
                      </a:r>
                      <a:r>
                        <a:rPr lang="nl-BE" sz="1200" b="0" i="0" u="none" strike="noStrike">
                          <a:solidFill>
                            <a:srgbClr val="000000"/>
                          </a:solidFill>
                          <a:effectLst/>
                          <a:latin typeface="Calibri" panose="020F0502020204030204" pitchFamily="34" charset="0"/>
                        </a:rPr>
                        <a:t> , graag terug plaatsen </a:t>
                      </a:r>
                      <a:r>
                        <a:rPr lang="nl-BE" sz="1200" b="0" i="0" u="none" strike="noStrike">
                          <a:solidFill>
                            <a:srgbClr val="000000"/>
                          </a:solidFill>
                          <a:effectLst/>
                          <a:latin typeface="Wingdings" panose="05000000000000000000" pitchFamily="2" charset="2"/>
                        </a:rPr>
                        <a:t>à</a:t>
                      </a:r>
                      <a:r>
                        <a:rPr lang="nl-BE" sz="1200" b="0" i="0" u="none" strike="noStrike">
                          <a:solidFill>
                            <a:srgbClr val="000000"/>
                          </a:solidFill>
                          <a:effectLst/>
                          <a:latin typeface="Calibri" panose="020F0502020204030204" pitchFamily="34" charset="0"/>
                        </a:rPr>
                        <a:t> melding gemaakt</a:t>
                      </a:r>
                      <a:endParaRPr lang="nl-BE" sz="1200" b="0" i="0" u="none" strike="noStrike">
                        <a:solidFill>
                          <a:srgbClr val="000000"/>
                        </a:solidFill>
                        <a:effectLst/>
                        <a:latin typeface="Symbol" panose="05050102010706020507" pitchFamily="18" charset="2"/>
                      </a:endParaRP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3519207"/>
                  </a:ext>
                </a:extLst>
              </a:tr>
              <a:tr h="337968">
                <a:tc>
                  <a:txBody>
                    <a:bodyPr/>
                    <a:lstStyle/>
                    <a:p>
                      <a:pPr algn="ctr" fontAlgn="t"/>
                      <a:r>
                        <a:rPr lang="en-GB" sz="1200" b="0" i="0" u="none" strike="noStrike">
                          <a:solidFill>
                            <a:srgbClr val="000000"/>
                          </a:solidFill>
                          <a:effectLst/>
                          <a:latin typeface="Calibri" panose="020F0502020204030204" pitchFamily="34" charset="0"/>
                        </a:rPr>
                        <a:t>H8</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Scherpe hoek ong 139 : fietsers snijden bocht af tot vlak aan voordeur : kan hier iets ter beveiliging komen ? spiegel ? paaltjes beide zijden van de voordeur ? of fietsremmer? </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1349020"/>
                  </a:ext>
                </a:extLst>
              </a:tr>
              <a:tr h="168984">
                <a:tc>
                  <a:txBody>
                    <a:bodyPr/>
                    <a:lstStyle/>
                    <a:p>
                      <a:pPr algn="ctr" fontAlgn="t"/>
                      <a:r>
                        <a:rPr lang="en-GB" sz="1200" b="0" i="0" u="none" strike="noStrike">
                          <a:solidFill>
                            <a:srgbClr val="000000"/>
                          </a:solidFill>
                          <a:effectLst/>
                          <a:latin typeface="Calibri" panose="020F0502020204030204" pitchFamily="34" charset="0"/>
                        </a:rPr>
                        <a:t>H9</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Aan Gamsterstraat: </a:t>
                      </a:r>
                      <a:r>
                        <a:rPr lang="nl-BE" sz="1200" b="1" i="0" u="none" strike="noStrike">
                          <a:solidFill>
                            <a:srgbClr val="000000"/>
                          </a:solidFill>
                          <a:effectLst/>
                          <a:latin typeface="Calibri" panose="020F0502020204030204" pitchFamily="34" charset="0"/>
                        </a:rPr>
                        <a:t>rooster van boom = stuk</a:t>
                      </a:r>
                      <a:r>
                        <a:rPr lang="nl-BE" sz="1200" b="0" i="0" u="none" strike="noStrike">
                          <a:solidFill>
                            <a:srgbClr val="000000"/>
                          </a:solidFill>
                          <a:effectLst/>
                          <a:latin typeface="Calibri" panose="020F0502020204030204" pitchFamily="34" charset="0"/>
                        </a:rPr>
                        <a:t> door draaien vrachtwagen voor nieuwbouwwoningen </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2270194"/>
                  </a:ext>
                </a:extLst>
              </a:tr>
              <a:tr h="168984">
                <a:tc>
                  <a:txBody>
                    <a:bodyPr/>
                    <a:lstStyle/>
                    <a:p>
                      <a:pPr algn="ctr" fontAlgn="t"/>
                      <a:r>
                        <a:rPr lang="en-GB" sz="1200" b="0" i="0" u="none" strike="noStrike">
                          <a:solidFill>
                            <a:srgbClr val="000000"/>
                          </a:solidFill>
                          <a:effectLst/>
                          <a:latin typeface="Calibri" panose="020F0502020204030204" pitchFamily="34" charset="0"/>
                        </a:rPr>
                        <a:t>H10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Buurtweg : door bouw woning dient buurtweg iets verschoven te worden en doorgang gemaakt  = wandelrouteknooppunt</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8510104"/>
                  </a:ext>
                </a:extLst>
              </a:tr>
              <a:tr h="168984">
                <a:tc>
                  <a:txBody>
                    <a:bodyPr/>
                    <a:lstStyle/>
                    <a:p>
                      <a:pPr algn="ctr" fontAlgn="t"/>
                      <a:r>
                        <a:rPr lang="en-GB" sz="1200" b="0" i="0" u="none" strike="noStrike">
                          <a:solidFill>
                            <a:srgbClr val="000000"/>
                          </a:solidFill>
                          <a:effectLst/>
                          <a:latin typeface="Calibri" panose="020F0502020204030204" pitchFamily="34" charset="0"/>
                        </a:rPr>
                        <a:t>H11</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Times New Roman" panose="02020603050405020304" pitchFamily="18" charset="0"/>
                        </a:rPr>
                        <a:t> </a:t>
                      </a:r>
                      <a:r>
                        <a:rPr lang="nl-BE" sz="1200" b="0" i="0" u="none" strike="noStrike">
                          <a:solidFill>
                            <a:srgbClr val="000000"/>
                          </a:solidFill>
                          <a:effectLst/>
                          <a:latin typeface="Calibri" panose="020F0502020204030204" pitchFamily="34" charset="0"/>
                        </a:rPr>
                        <a:t>Kleistraat :  parkeren voor Musette in de wijk</a:t>
                      </a:r>
                      <a:endParaRPr lang="nl-BE" sz="1200" b="0" i="0" u="none" strike="noStrike">
                        <a:solidFill>
                          <a:srgbClr val="000000"/>
                        </a:solidFill>
                        <a:effectLst/>
                        <a:latin typeface="Symbol" panose="05050102010706020507" pitchFamily="18" charset="2"/>
                      </a:endParaRP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847623"/>
                  </a:ext>
                </a:extLst>
              </a:tr>
              <a:tr h="168984">
                <a:tc>
                  <a:txBody>
                    <a:bodyPr/>
                    <a:lstStyle/>
                    <a:p>
                      <a:pPr algn="ctr" fontAlgn="t"/>
                      <a:r>
                        <a:rPr lang="en-GB" sz="1200" b="0" i="0" u="none" strike="noStrike">
                          <a:solidFill>
                            <a:srgbClr val="000000"/>
                          </a:solidFill>
                          <a:effectLst/>
                          <a:latin typeface="Calibri" panose="020F0502020204030204" pitchFamily="34" charset="0"/>
                        </a:rPr>
                        <a:t>H12</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Uitrit uit Hoek/Kleistraat naar Kapelstraat : </a:t>
                      </a:r>
                      <a:r>
                        <a:rPr lang="nl-BE" sz="1200" b="1" i="0" u="none" strike="noStrike">
                          <a:solidFill>
                            <a:srgbClr val="000000"/>
                          </a:solidFill>
                          <a:effectLst/>
                          <a:latin typeface="Calibri" panose="020F0502020204030204" pitchFamily="34" charset="0"/>
                        </a:rPr>
                        <a:t>zicht is heel beperkt</a:t>
                      </a:r>
                      <a:r>
                        <a:rPr lang="nl-BE" sz="1200" b="0" i="0" u="none" strike="noStrike">
                          <a:solidFill>
                            <a:srgbClr val="000000"/>
                          </a:solidFill>
                          <a:effectLst/>
                          <a:latin typeface="Calibri" panose="020F0502020204030204" pitchFamily="34" charset="0"/>
                        </a:rPr>
                        <a:t>, graag beplanting weg/lager</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6772186"/>
                  </a:ext>
                </a:extLst>
              </a:tr>
            </a:tbl>
          </a:graphicData>
        </a:graphic>
      </p:graphicFrame>
    </p:spTree>
    <p:extLst>
      <p:ext uri="{BB962C8B-B14F-4D97-AF65-F5344CB8AC3E}">
        <p14:creationId xmlns:p14="http://schemas.microsoft.com/office/powerpoint/2010/main" val="802166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2485798" y="112535"/>
            <a:ext cx="7368716" cy="646331"/>
          </a:xfrm>
          <a:prstGeom prst="rect">
            <a:avLst/>
          </a:prstGeom>
          <a:solidFill>
            <a:schemeClr val="accent6">
              <a:lumMod val="20000"/>
              <a:lumOff val="80000"/>
            </a:schemeClr>
          </a:solidFill>
        </p:spPr>
        <p:txBody>
          <a:bodyPr wrap="square">
            <a:spAutoFit/>
          </a:bodyPr>
          <a:lstStyle/>
          <a:p>
            <a:r>
              <a:rPr lang="en-GB" sz="3600" dirty="0"/>
              <a:t>We </a:t>
            </a:r>
            <a:r>
              <a:rPr lang="en-GB" sz="3600" dirty="0" err="1"/>
              <a:t>nemen</a:t>
            </a:r>
            <a:r>
              <a:rPr lang="en-GB" sz="3600" dirty="0"/>
              <a:t> mee ….. </a:t>
            </a:r>
            <a:r>
              <a:rPr lang="en-GB" sz="3600" dirty="0" err="1"/>
              <a:t>en</a:t>
            </a:r>
            <a:r>
              <a:rPr lang="en-GB" sz="3600" dirty="0"/>
              <a:t> </a:t>
            </a:r>
            <a:r>
              <a:rPr lang="en-GB" sz="3600" dirty="0" err="1"/>
              <a:t>brengen</a:t>
            </a:r>
            <a:r>
              <a:rPr lang="en-GB" sz="3600" dirty="0"/>
              <a:t> </a:t>
            </a:r>
            <a:r>
              <a:rPr lang="en-GB" sz="3600" dirty="0" err="1"/>
              <a:t>terug</a:t>
            </a:r>
            <a:r>
              <a:rPr lang="en-GB" sz="3600" dirty="0"/>
              <a:t>?</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20211019:      2020 - 2021</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36</a:t>
            </a:fld>
            <a:endParaRPr lang="en-GB"/>
          </a:p>
        </p:txBody>
      </p:sp>
      <p:graphicFrame>
        <p:nvGraphicFramePr>
          <p:cNvPr id="7" name="Tabel 6">
            <a:extLst>
              <a:ext uri="{FF2B5EF4-FFF2-40B4-BE49-F238E27FC236}">
                <a16:creationId xmlns:a16="http://schemas.microsoft.com/office/drawing/2014/main" id="{54D63504-4C0D-44ED-BE04-B1FB30DB7CA3}"/>
              </a:ext>
            </a:extLst>
          </p:cNvPr>
          <p:cNvGraphicFramePr>
            <a:graphicFrameLocks noGrp="1"/>
          </p:cNvGraphicFramePr>
          <p:nvPr>
            <p:extLst>
              <p:ext uri="{D42A27DB-BD31-4B8C-83A1-F6EECF244321}">
                <p14:modId xmlns:p14="http://schemas.microsoft.com/office/powerpoint/2010/main" val="2381190014"/>
              </p:ext>
            </p:extLst>
          </p:nvPr>
        </p:nvGraphicFramePr>
        <p:xfrm>
          <a:off x="456062" y="1542309"/>
          <a:ext cx="10515601" cy="1828243"/>
        </p:xfrm>
        <a:graphic>
          <a:graphicData uri="http://schemas.openxmlformats.org/drawingml/2006/table">
            <a:tbl>
              <a:tblPr/>
              <a:tblGrid>
                <a:gridCol w="556504">
                  <a:extLst>
                    <a:ext uri="{9D8B030D-6E8A-4147-A177-3AD203B41FA5}">
                      <a16:colId xmlns:a16="http://schemas.microsoft.com/office/drawing/2014/main" val="675869890"/>
                    </a:ext>
                  </a:extLst>
                </a:gridCol>
                <a:gridCol w="8266398">
                  <a:extLst>
                    <a:ext uri="{9D8B030D-6E8A-4147-A177-3AD203B41FA5}">
                      <a16:colId xmlns:a16="http://schemas.microsoft.com/office/drawing/2014/main" val="3556962520"/>
                    </a:ext>
                  </a:extLst>
                </a:gridCol>
                <a:gridCol w="892725">
                  <a:extLst>
                    <a:ext uri="{9D8B030D-6E8A-4147-A177-3AD203B41FA5}">
                      <a16:colId xmlns:a16="http://schemas.microsoft.com/office/drawing/2014/main" val="61229870"/>
                    </a:ext>
                  </a:extLst>
                </a:gridCol>
                <a:gridCol w="799974">
                  <a:extLst>
                    <a:ext uri="{9D8B030D-6E8A-4147-A177-3AD203B41FA5}">
                      <a16:colId xmlns:a16="http://schemas.microsoft.com/office/drawing/2014/main" val="1885056225"/>
                    </a:ext>
                  </a:extLst>
                </a:gridCol>
              </a:tblGrid>
              <a:tr h="304338">
                <a:tc>
                  <a:txBody>
                    <a:bodyPr/>
                    <a:lstStyle/>
                    <a:p>
                      <a:pPr algn="ctr" fontAlgn="t"/>
                      <a:r>
                        <a:rPr lang="en-GB" sz="1200" b="0" i="0" u="none" strike="noStrike">
                          <a:solidFill>
                            <a:srgbClr val="000000"/>
                          </a:solidFill>
                          <a:effectLst/>
                          <a:latin typeface="Calibri" panose="020F0502020204030204" pitchFamily="34" charset="0"/>
                        </a:rPr>
                        <a:t> </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1" i="0" u="sng" strike="noStrike">
                          <a:solidFill>
                            <a:srgbClr val="000000"/>
                          </a:solidFill>
                          <a:effectLst/>
                          <a:latin typeface="Calibri" panose="020F0502020204030204" pitchFamily="34" charset="0"/>
                        </a:rPr>
                        <a:t>Hoek - Schorrezicht</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alibri" panose="020F0502020204030204" pitchFamily="34" charset="0"/>
                        </a:rPr>
                        <a:t>Melding</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alibri" panose="020F0502020204030204" pitchFamily="34" charset="0"/>
                        </a:rPr>
                        <a:t>Update</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2465630"/>
                  </a:ext>
                </a:extLst>
              </a:tr>
              <a:tr h="347815">
                <a:tc>
                  <a:txBody>
                    <a:bodyPr/>
                    <a:lstStyle/>
                    <a:p>
                      <a:pPr algn="ctr" fontAlgn="t"/>
                      <a:r>
                        <a:rPr lang="en-GB" sz="1200" b="0" i="0" u="none" strike="noStrike">
                          <a:solidFill>
                            <a:srgbClr val="000000"/>
                          </a:solidFill>
                          <a:effectLst/>
                          <a:latin typeface="Calibri" panose="020F0502020204030204" pitchFamily="34" charset="0"/>
                        </a:rPr>
                        <a:t>HS1</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Vraag hondenweide </a:t>
                      </a:r>
                      <a:r>
                        <a:rPr lang="nl-BE" sz="1200" b="0" i="0" u="none" strike="noStrike">
                          <a:solidFill>
                            <a:srgbClr val="000000"/>
                          </a:solidFill>
                          <a:effectLst/>
                          <a:latin typeface="Wingdings" panose="05000000000000000000" pitchFamily="2" charset="2"/>
                        </a:rPr>
                        <a:t>à</a:t>
                      </a:r>
                      <a:r>
                        <a:rPr lang="nl-BE" sz="1200" b="0" i="0" u="none" strike="noStrike">
                          <a:solidFill>
                            <a:srgbClr val="000000"/>
                          </a:solidFill>
                          <a:effectLst/>
                          <a:latin typeface="Calibri" panose="020F0502020204030204" pitchFamily="34" charset="0"/>
                        </a:rPr>
                        <a:t> kon niet waar het was , schepen Sanchez wil plaats voorzien in het deel waar nu de berg zand ligt als een meerderheid van de bewoners hiermee akkoord is. </a:t>
                      </a:r>
                      <a:endParaRPr lang="nl-BE" sz="1200" b="0" i="0" u="none" strike="noStrike">
                        <a:solidFill>
                          <a:srgbClr val="000000"/>
                        </a:solidFill>
                        <a:effectLst/>
                        <a:latin typeface="Symbol" panose="05050102010706020507" pitchFamily="18" charset="2"/>
                      </a:endParaRP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488680"/>
                  </a:ext>
                </a:extLst>
              </a:tr>
              <a:tr h="173907">
                <a:tc>
                  <a:txBody>
                    <a:bodyPr/>
                    <a:lstStyle/>
                    <a:p>
                      <a:pPr algn="ctr" fontAlgn="t"/>
                      <a:r>
                        <a:rPr lang="en-GB" sz="1200" b="0" i="0" u="none" strike="noStrike">
                          <a:solidFill>
                            <a:srgbClr val="000000"/>
                          </a:solidFill>
                          <a:effectLst/>
                          <a:latin typeface="Calibri" panose="020F0502020204030204" pitchFamily="34" charset="0"/>
                        </a:rPr>
                        <a:t>HS2</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Aan Schorrezicht wordt het paadje naar beneden gebruikt als mountainbikeparcours</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8122142"/>
                  </a:ext>
                </a:extLst>
              </a:tr>
              <a:tr h="173907">
                <a:tc>
                  <a:txBody>
                    <a:bodyPr/>
                    <a:lstStyle/>
                    <a:p>
                      <a:pPr algn="ctr" fontAlgn="t"/>
                      <a:r>
                        <a:rPr lang="en-GB" sz="1200" b="0" i="0" u="none" strike="noStrike">
                          <a:solidFill>
                            <a:srgbClr val="000000"/>
                          </a:solidFill>
                          <a:effectLst/>
                          <a:latin typeface="Calibri" panose="020F0502020204030204" pitchFamily="34" charset="0"/>
                        </a:rPr>
                        <a:t>HS3</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Straatnaambordjes + huisnummers + borden ‘doodlopend’ aan alle inritten van Lamotlei-Burtonlei –Colibrilei</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4406730"/>
                  </a:ext>
                </a:extLst>
              </a:tr>
              <a:tr h="173907">
                <a:tc>
                  <a:txBody>
                    <a:bodyPr/>
                    <a:lstStyle/>
                    <a:p>
                      <a:pPr algn="ctr" fontAlgn="t"/>
                      <a:r>
                        <a:rPr lang="en-GB" sz="1200" b="0" i="0" u="none" strike="noStrike">
                          <a:solidFill>
                            <a:srgbClr val="000000"/>
                          </a:solidFill>
                          <a:effectLst/>
                          <a:latin typeface="Calibri" panose="020F0502020204030204" pitchFamily="34" charset="0"/>
                        </a:rPr>
                        <a:t>HS4</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Times New Roman" panose="02020603050405020304" pitchFamily="18" charset="0"/>
                        </a:rPr>
                        <a:t> </a:t>
                      </a:r>
                      <a:r>
                        <a:rPr lang="nl-BE" sz="1200" b="0" i="0" u="none" strike="noStrike">
                          <a:solidFill>
                            <a:srgbClr val="000000"/>
                          </a:solidFill>
                          <a:effectLst/>
                          <a:latin typeface="Calibri" panose="020F0502020204030204" pitchFamily="34" charset="0"/>
                        </a:rPr>
                        <a:t>Kerstboom zetten achter het gebouw, op de ‘groene vinger’, niet waar het vorig jaar stond; erfdienstbaarheid Schorrezicht hier</a:t>
                      </a:r>
                      <a:endParaRPr lang="nl-BE" sz="1200" b="0" i="0" u="none" strike="noStrike">
                        <a:solidFill>
                          <a:srgbClr val="000000"/>
                        </a:solidFill>
                        <a:effectLst/>
                        <a:latin typeface="Symbol" panose="05050102010706020507" pitchFamily="18" charset="2"/>
                      </a:endParaRP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240241"/>
                  </a:ext>
                </a:extLst>
              </a:tr>
              <a:tr h="173907">
                <a:tc>
                  <a:txBody>
                    <a:bodyPr/>
                    <a:lstStyle/>
                    <a:p>
                      <a:pPr algn="ctr" fontAlgn="t"/>
                      <a:r>
                        <a:rPr lang="en-GB" sz="1200" b="0" i="0" u="none" strike="noStrike">
                          <a:solidFill>
                            <a:srgbClr val="000000"/>
                          </a:solidFill>
                          <a:effectLst/>
                          <a:latin typeface="Calibri" panose="020F0502020204030204" pitchFamily="34" charset="0"/>
                        </a:rPr>
                        <a:t>HS5</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Snelheid Brouwerslei blijft een probleem </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6426284"/>
                  </a:ext>
                </a:extLst>
              </a:tr>
              <a:tr h="173907">
                <a:tc>
                  <a:txBody>
                    <a:bodyPr/>
                    <a:lstStyle/>
                    <a:p>
                      <a:pPr algn="ctr" fontAlgn="t"/>
                      <a:r>
                        <a:rPr lang="en-GB" sz="1200" b="0" i="0" u="none" strike="noStrike">
                          <a:solidFill>
                            <a:srgbClr val="000000"/>
                          </a:solidFill>
                          <a:effectLst/>
                          <a:latin typeface="Calibri" panose="020F0502020204030204" pitchFamily="34" charset="0"/>
                        </a:rPr>
                        <a:t>HS6</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Uitrit uit parking in de Bouwerslei : zicht ook beperkt en gevaarlijk want direct op het fietspad </a:t>
                      </a:r>
                      <a:r>
                        <a:rPr lang="nl-BE" sz="1200" b="0" i="0" u="none" strike="noStrike">
                          <a:solidFill>
                            <a:srgbClr val="000000"/>
                          </a:solidFill>
                          <a:effectLst/>
                          <a:latin typeface="Wingdings" panose="05000000000000000000" pitchFamily="2" charset="2"/>
                        </a:rPr>
                        <a:t>à</a:t>
                      </a:r>
                      <a:r>
                        <a:rPr lang="nl-BE" sz="1200" b="0" i="0" u="none" strike="noStrike">
                          <a:solidFill>
                            <a:srgbClr val="000000"/>
                          </a:solidFill>
                          <a:effectLst/>
                          <a:latin typeface="Calibri" panose="020F0502020204030204" pitchFamily="34" charset="0"/>
                        </a:rPr>
                        <a:t>beplanting ook weg of lager </a:t>
                      </a:r>
                      <a:endParaRPr lang="nl-BE" sz="1200" b="0" i="0" u="none" strike="noStrike">
                        <a:solidFill>
                          <a:srgbClr val="000000"/>
                        </a:solidFill>
                        <a:effectLst/>
                        <a:latin typeface="Symbol" panose="05050102010706020507" pitchFamily="18" charset="2"/>
                      </a:endParaRP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875481"/>
                  </a:ext>
                </a:extLst>
              </a:tr>
              <a:tr h="173907">
                <a:tc>
                  <a:txBody>
                    <a:bodyPr/>
                    <a:lstStyle/>
                    <a:p>
                      <a:pPr algn="ctr" fontAlgn="t"/>
                      <a:r>
                        <a:rPr lang="en-GB" sz="1200" b="0" i="0" u="none" strike="noStrike">
                          <a:solidFill>
                            <a:srgbClr val="000000"/>
                          </a:solidFill>
                          <a:effectLst/>
                          <a:latin typeface="Calibri" panose="020F0502020204030204" pitchFamily="34" charset="0"/>
                        </a:rPr>
                        <a:t>HS7</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Fietspad rond punt Kapelstraat richting Terhagen/Schorre: geen duidelijkheid waar voetgangers moeten gaan</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5337281"/>
                  </a:ext>
                </a:extLst>
              </a:tr>
            </a:tbl>
          </a:graphicData>
        </a:graphic>
      </p:graphicFrame>
    </p:spTree>
    <p:extLst>
      <p:ext uri="{BB962C8B-B14F-4D97-AF65-F5344CB8AC3E}">
        <p14:creationId xmlns:p14="http://schemas.microsoft.com/office/powerpoint/2010/main" val="3916874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2918285" y="136525"/>
            <a:ext cx="6571704" cy="646331"/>
          </a:xfrm>
          <a:prstGeom prst="rect">
            <a:avLst/>
          </a:prstGeom>
          <a:solidFill>
            <a:schemeClr val="accent6">
              <a:lumMod val="20000"/>
              <a:lumOff val="80000"/>
            </a:schemeClr>
          </a:solidFill>
        </p:spPr>
        <p:txBody>
          <a:bodyPr wrap="square">
            <a:spAutoFit/>
          </a:bodyPr>
          <a:lstStyle/>
          <a:p>
            <a:r>
              <a:rPr lang="en-GB" sz="3600" dirty="0" err="1"/>
              <a:t>Vragen</a:t>
            </a:r>
            <a:r>
              <a:rPr lang="en-GB" sz="3600" dirty="0"/>
              <a:t>.</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20211019:      2020 - 2021</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37</a:t>
            </a:fld>
            <a:endParaRPr lang="en-GB"/>
          </a:p>
        </p:txBody>
      </p:sp>
      <p:sp>
        <p:nvSpPr>
          <p:cNvPr id="7" name="Tekstvak 6">
            <a:extLst>
              <a:ext uri="{FF2B5EF4-FFF2-40B4-BE49-F238E27FC236}">
                <a16:creationId xmlns:a16="http://schemas.microsoft.com/office/drawing/2014/main" id="{40D1DAC6-0C28-4CA8-A0AD-1DCB6B786656}"/>
              </a:ext>
            </a:extLst>
          </p:cNvPr>
          <p:cNvSpPr txBox="1"/>
          <p:nvPr/>
        </p:nvSpPr>
        <p:spPr>
          <a:xfrm>
            <a:off x="994719" y="1143000"/>
            <a:ext cx="9353392" cy="2031325"/>
          </a:xfrm>
          <a:prstGeom prst="rect">
            <a:avLst/>
          </a:prstGeom>
          <a:noFill/>
        </p:spPr>
        <p:txBody>
          <a:bodyPr wrap="square" rtlCol="0">
            <a:spAutoFit/>
          </a:bodyPr>
          <a:lstStyle/>
          <a:p>
            <a:r>
              <a:rPr lang="nl-BE" dirty="0"/>
              <a:t>1. Maximaal 17 dagen luide evenementen in De Schorre.</a:t>
            </a:r>
          </a:p>
          <a:p>
            <a:r>
              <a:rPr lang="nl-BE" dirty="0"/>
              <a:t>    TML van 6 naar 9 dagen, hoe worden de 8 overige dagen ingevuld?</a:t>
            </a:r>
          </a:p>
          <a:p>
            <a:endParaRPr lang="nl-BE" dirty="0"/>
          </a:p>
          <a:p>
            <a:r>
              <a:rPr lang="nl-BE" dirty="0"/>
              <a:t>2. Theater aan ‘t water komt naar De Schorre.</a:t>
            </a:r>
          </a:p>
          <a:p>
            <a:r>
              <a:rPr lang="nl-BE" dirty="0"/>
              <a:t>     Luid evenement?</a:t>
            </a:r>
          </a:p>
          <a:p>
            <a:endParaRPr lang="nl-BE" dirty="0"/>
          </a:p>
          <a:p>
            <a:endParaRPr lang="en-GB" dirty="0"/>
          </a:p>
        </p:txBody>
      </p:sp>
    </p:spTree>
    <p:extLst>
      <p:ext uri="{BB962C8B-B14F-4D97-AF65-F5344CB8AC3E}">
        <p14:creationId xmlns:p14="http://schemas.microsoft.com/office/powerpoint/2010/main" val="15798706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2918285" y="136525"/>
            <a:ext cx="6571704" cy="646331"/>
          </a:xfrm>
          <a:prstGeom prst="rect">
            <a:avLst/>
          </a:prstGeom>
          <a:solidFill>
            <a:schemeClr val="accent6">
              <a:lumMod val="20000"/>
              <a:lumOff val="80000"/>
            </a:schemeClr>
          </a:solidFill>
        </p:spPr>
        <p:txBody>
          <a:bodyPr wrap="square">
            <a:spAutoFit/>
          </a:bodyPr>
          <a:lstStyle/>
          <a:p>
            <a:r>
              <a:rPr lang="en-GB" sz="3600" dirty="0"/>
              <a:t>Agenda - Planning</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20211019:      2020 - 2021</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38</a:t>
            </a:fld>
            <a:endParaRPr lang="en-GB"/>
          </a:p>
        </p:txBody>
      </p:sp>
      <p:sp>
        <p:nvSpPr>
          <p:cNvPr id="7" name="Tekstvak 6">
            <a:extLst>
              <a:ext uri="{FF2B5EF4-FFF2-40B4-BE49-F238E27FC236}">
                <a16:creationId xmlns:a16="http://schemas.microsoft.com/office/drawing/2014/main" id="{40D1DAC6-0C28-4CA8-A0AD-1DCB6B786656}"/>
              </a:ext>
            </a:extLst>
          </p:cNvPr>
          <p:cNvSpPr txBox="1"/>
          <p:nvPr/>
        </p:nvSpPr>
        <p:spPr>
          <a:xfrm>
            <a:off x="994719" y="1143000"/>
            <a:ext cx="9353392" cy="3139321"/>
          </a:xfrm>
          <a:prstGeom prst="rect">
            <a:avLst/>
          </a:prstGeom>
          <a:noFill/>
        </p:spPr>
        <p:txBody>
          <a:bodyPr wrap="square" rtlCol="0">
            <a:spAutoFit/>
          </a:bodyPr>
          <a:lstStyle/>
          <a:p>
            <a:r>
              <a:rPr lang="nl-BE" dirty="0"/>
              <a:t>1. Wijkraad: Het gebeurde in 2020 – 2021			10’	19u30 – 19u40</a:t>
            </a:r>
          </a:p>
          <a:p>
            <a:r>
              <a:rPr lang="nl-BE" dirty="0"/>
              <a:t>2. Kleiputten: Deelgebied 2: Stand van zaken.			30’	19u40 – 20u10</a:t>
            </a:r>
          </a:p>
          <a:p>
            <a:r>
              <a:rPr lang="nl-BE" dirty="0"/>
              <a:t>3. </a:t>
            </a:r>
            <a:r>
              <a:rPr lang="nl-BE" dirty="0" err="1"/>
              <a:t>Tomorrowland</a:t>
            </a:r>
            <a:r>
              <a:rPr lang="nl-BE" dirty="0"/>
              <a:t> 2022: Toelichting en bespreking.		30’	20u10 – 20u40</a:t>
            </a:r>
          </a:p>
          <a:p>
            <a:r>
              <a:rPr lang="nl-BE" dirty="0"/>
              <a:t>Pauze							20’	</a:t>
            </a:r>
          </a:p>
          <a:p>
            <a:r>
              <a:rPr lang="nl-BE" dirty="0"/>
              <a:t>4. De Schorre: Toelichting en stand van zaken.			10’	21u00 – 21u10</a:t>
            </a:r>
          </a:p>
          <a:p>
            <a:r>
              <a:rPr lang="nl-BE" dirty="0"/>
              <a:t>5. Verkenning toekomstvisie wijkraad.				15’	21u10 – 21u25</a:t>
            </a:r>
          </a:p>
          <a:p>
            <a:r>
              <a:rPr lang="nl-BE" dirty="0"/>
              <a:t>6. Participatieplatform: Geef Boom mee smaak aan Boom.		10’	21u25 – 21u35</a:t>
            </a:r>
          </a:p>
          <a:p>
            <a:r>
              <a:rPr lang="nl-BE" dirty="0"/>
              <a:t>7a. Toekomstige activiteiten in de wijk				  5’	21u35 – 21u40</a:t>
            </a:r>
          </a:p>
          <a:p>
            <a:r>
              <a:rPr lang="nl-BE" dirty="0"/>
              <a:t>7b. Toekomstige activiteiten De Schorre			  5’	21u40 – 21u45</a:t>
            </a:r>
          </a:p>
          <a:p>
            <a:r>
              <a:rPr lang="nl-BE" dirty="0"/>
              <a:t>8. Varia – Opvolging meldingen				15’	21u45 – 22u00</a:t>
            </a:r>
          </a:p>
          <a:p>
            <a:r>
              <a:rPr lang="nl-BE" dirty="0"/>
              <a:t>					extra tijd		15’	22u15</a:t>
            </a:r>
            <a:endParaRPr lang="en-GB" dirty="0"/>
          </a:p>
        </p:txBody>
      </p:sp>
    </p:spTree>
    <p:extLst>
      <p:ext uri="{BB962C8B-B14F-4D97-AF65-F5344CB8AC3E}">
        <p14:creationId xmlns:p14="http://schemas.microsoft.com/office/powerpoint/2010/main" val="2527444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2819367" y="188002"/>
            <a:ext cx="5334033" cy="954107"/>
          </a:xfrm>
          <a:prstGeom prst="rect">
            <a:avLst/>
          </a:prstGeom>
          <a:solidFill>
            <a:schemeClr val="accent6">
              <a:lumMod val="20000"/>
              <a:lumOff val="80000"/>
            </a:schemeClr>
          </a:solidFill>
        </p:spPr>
        <p:txBody>
          <a:bodyPr wrap="square">
            <a:spAutoFit/>
          </a:bodyPr>
          <a:lstStyle/>
          <a:p>
            <a:pPr algn="ctr"/>
            <a:r>
              <a:rPr lang="en-GB" sz="3600" dirty="0"/>
              <a:t>“</a:t>
            </a:r>
            <a:r>
              <a:rPr lang="en-GB" sz="3600" dirty="0" err="1"/>
              <a:t>Wijkraad</a:t>
            </a:r>
            <a:r>
              <a:rPr lang="en-GB" sz="3600" dirty="0"/>
              <a:t> “On the Road”</a:t>
            </a:r>
          </a:p>
          <a:p>
            <a:pPr algn="ctr"/>
            <a:r>
              <a:rPr lang="en-GB" sz="2000" dirty="0"/>
              <a:t>26 </a:t>
            </a:r>
            <a:r>
              <a:rPr lang="en-GB" sz="2000" dirty="0" err="1"/>
              <a:t>sep</a:t>
            </a:r>
            <a:r>
              <a:rPr lang="en-GB" sz="2000" dirty="0"/>
              <a:t> 20202</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20211019:      2020 - 2021</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4</a:t>
            </a:fld>
            <a:endParaRPr lang="en-GB"/>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648" y="1458097"/>
            <a:ext cx="4744521" cy="3558391"/>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6742" y="2333242"/>
            <a:ext cx="5173362" cy="3880022"/>
          </a:xfrm>
          <a:prstGeom prst="rect">
            <a:avLst/>
          </a:prstGeom>
        </p:spPr>
      </p:pic>
    </p:spTree>
    <p:extLst>
      <p:ext uri="{BB962C8B-B14F-4D97-AF65-F5344CB8AC3E}">
        <p14:creationId xmlns:p14="http://schemas.microsoft.com/office/powerpoint/2010/main" val="1650428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538119" y="136525"/>
            <a:ext cx="3455806" cy="646331"/>
          </a:xfrm>
          <a:prstGeom prst="rect">
            <a:avLst/>
          </a:prstGeom>
          <a:solidFill>
            <a:schemeClr val="accent6">
              <a:lumMod val="20000"/>
              <a:lumOff val="80000"/>
            </a:schemeClr>
          </a:solidFill>
        </p:spPr>
        <p:txBody>
          <a:bodyPr wrap="square">
            <a:spAutoFit/>
          </a:bodyPr>
          <a:lstStyle/>
          <a:p>
            <a:r>
              <a:rPr lang="en-GB" sz="3600" dirty="0"/>
              <a:t>Halloween 2020</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20211019:      2020 - 2021</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5</a:t>
            </a:fld>
            <a:endParaRPr lang="en-GB"/>
          </a:p>
        </p:txBody>
      </p:sp>
      <p:pic>
        <p:nvPicPr>
          <p:cNvPr id="7" name="Afbeelding 6">
            <a:extLst>
              <a:ext uri="{FF2B5EF4-FFF2-40B4-BE49-F238E27FC236}">
                <a16:creationId xmlns:a16="http://schemas.microsoft.com/office/drawing/2014/main" id="{C6FD175D-A492-41FA-B0CC-C1F98941C0F9}"/>
              </a:ext>
            </a:extLst>
          </p:cNvPr>
          <p:cNvPicPr>
            <a:picLocks noChangeAspect="1"/>
          </p:cNvPicPr>
          <p:nvPr/>
        </p:nvPicPr>
        <p:blipFill>
          <a:blip r:embed="rId3"/>
          <a:stretch>
            <a:fillRect/>
          </a:stretch>
        </p:blipFill>
        <p:spPr>
          <a:xfrm>
            <a:off x="3074128" y="940659"/>
            <a:ext cx="4383787" cy="5805403"/>
          </a:xfrm>
          <a:prstGeom prst="rect">
            <a:avLst/>
          </a:prstGeom>
        </p:spPr>
      </p:pic>
    </p:spTree>
    <p:extLst>
      <p:ext uri="{BB962C8B-B14F-4D97-AF65-F5344CB8AC3E}">
        <p14:creationId xmlns:p14="http://schemas.microsoft.com/office/powerpoint/2010/main" val="2944947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2055308" y="202886"/>
            <a:ext cx="6529675" cy="646331"/>
          </a:xfrm>
          <a:prstGeom prst="rect">
            <a:avLst/>
          </a:prstGeom>
          <a:solidFill>
            <a:schemeClr val="accent6">
              <a:lumMod val="20000"/>
              <a:lumOff val="80000"/>
            </a:schemeClr>
          </a:solidFill>
        </p:spPr>
        <p:txBody>
          <a:bodyPr wrap="square">
            <a:spAutoFit/>
          </a:bodyPr>
          <a:lstStyle/>
          <a:p>
            <a:r>
              <a:rPr lang="en-GB" sz="3600" dirty="0" err="1"/>
              <a:t>Renilde</a:t>
            </a:r>
            <a:r>
              <a:rPr lang="en-GB" sz="3600" dirty="0"/>
              <a:t> 10jaar </a:t>
            </a:r>
            <a:r>
              <a:rPr lang="en-GB" sz="3600" dirty="0" err="1"/>
              <a:t>voorzitter</a:t>
            </a:r>
            <a:endParaRPr lang="en-GB" sz="3600" dirty="0"/>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20211019:      2020 - 2021</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6</a:t>
            </a:fld>
            <a:endParaRPr lang="en-GB"/>
          </a:p>
        </p:txBody>
      </p:sp>
      <p:pic>
        <p:nvPicPr>
          <p:cNvPr id="9" name="Afbeelding 8">
            <a:extLst>
              <a:ext uri="{FF2B5EF4-FFF2-40B4-BE49-F238E27FC236}">
                <a16:creationId xmlns:a16="http://schemas.microsoft.com/office/drawing/2014/main" id="{67FDAE8D-6F92-4896-95DE-7F9C4D7C5B7F}"/>
              </a:ext>
            </a:extLst>
          </p:cNvPr>
          <p:cNvPicPr>
            <a:picLocks noChangeAspect="1"/>
          </p:cNvPicPr>
          <p:nvPr/>
        </p:nvPicPr>
        <p:blipFill>
          <a:blip r:embed="rId3"/>
          <a:stretch>
            <a:fillRect/>
          </a:stretch>
        </p:blipFill>
        <p:spPr>
          <a:xfrm>
            <a:off x="3214467" y="1078466"/>
            <a:ext cx="5518290" cy="4813607"/>
          </a:xfrm>
          <a:prstGeom prst="rect">
            <a:avLst/>
          </a:prstGeom>
        </p:spPr>
      </p:pic>
      <p:pic>
        <p:nvPicPr>
          <p:cNvPr id="11" name="Afbeelding 10">
            <a:extLst>
              <a:ext uri="{FF2B5EF4-FFF2-40B4-BE49-F238E27FC236}">
                <a16:creationId xmlns:a16="http://schemas.microsoft.com/office/drawing/2014/main" id="{8DEDFAD3-81E0-4C89-8D99-1B8115765320}"/>
              </a:ext>
            </a:extLst>
          </p:cNvPr>
          <p:cNvPicPr>
            <a:picLocks noChangeAspect="1"/>
          </p:cNvPicPr>
          <p:nvPr/>
        </p:nvPicPr>
        <p:blipFill>
          <a:blip r:embed="rId4"/>
          <a:stretch>
            <a:fillRect/>
          </a:stretch>
        </p:blipFill>
        <p:spPr>
          <a:xfrm>
            <a:off x="8922670" y="1370900"/>
            <a:ext cx="2743200" cy="2058099"/>
          </a:xfrm>
          <a:prstGeom prst="rect">
            <a:avLst/>
          </a:prstGeom>
        </p:spPr>
      </p:pic>
      <p:pic>
        <p:nvPicPr>
          <p:cNvPr id="12" name="Afbeelding 11">
            <a:extLst>
              <a:ext uri="{FF2B5EF4-FFF2-40B4-BE49-F238E27FC236}">
                <a16:creationId xmlns:a16="http://schemas.microsoft.com/office/drawing/2014/main" id="{D72C3BDA-35BD-461C-8B31-C25F574F8357}"/>
              </a:ext>
            </a:extLst>
          </p:cNvPr>
          <p:cNvPicPr>
            <a:picLocks noChangeAspect="1"/>
          </p:cNvPicPr>
          <p:nvPr/>
        </p:nvPicPr>
        <p:blipFill>
          <a:blip r:embed="rId5"/>
          <a:stretch>
            <a:fillRect/>
          </a:stretch>
        </p:blipFill>
        <p:spPr>
          <a:xfrm>
            <a:off x="461524" y="1078466"/>
            <a:ext cx="2772033" cy="2079731"/>
          </a:xfrm>
          <a:prstGeom prst="rect">
            <a:avLst/>
          </a:prstGeom>
        </p:spPr>
      </p:pic>
      <p:pic>
        <p:nvPicPr>
          <p:cNvPr id="15" name="Afbeelding 14">
            <a:extLst>
              <a:ext uri="{FF2B5EF4-FFF2-40B4-BE49-F238E27FC236}">
                <a16:creationId xmlns:a16="http://schemas.microsoft.com/office/drawing/2014/main" id="{E29A2FDC-A1D7-4EC3-B164-9E893A7663B8}"/>
              </a:ext>
            </a:extLst>
          </p:cNvPr>
          <p:cNvPicPr>
            <a:picLocks noChangeAspect="1"/>
          </p:cNvPicPr>
          <p:nvPr/>
        </p:nvPicPr>
        <p:blipFill>
          <a:blip r:embed="rId6"/>
          <a:stretch>
            <a:fillRect/>
          </a:stretch>
        </p:blipFill>
        <p:spPr>
          <a:xfrm>
            <a:off x="461524" y="3281690"/>
            <a:ext cx="2513793" cy="3537623"/>
          </a:xfrm>
          <a:prstGeom prst="rect">
            <a:avLst/>
          </a:prstGeom>
        </p:spPr>
      </p:pic>
    </p:spTree>
    <p:extLst>
      <p:ext uri="{BB962C8B-B14F-4D97-AF65-F5344CB8AC3E}">
        <p14:creationId xmlns:p14="http://schemas.microsoft.com/office/powerpoint/2010/main" val="2427296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715296" y="178484"/>
            <a:ext cx="3213043" cy="646331"/>
          </a:xfrm>
          <a:prstGeom prst="rect">
            <a:avLst/>
          </a:prstGeom>
          <a:solidFill>
            <a:schemeClr val="accent6">
              <a:lumMod val="20000"/>
              <a:lumOff val="80000"/>
            </a:schemeClr>
          </a:solidFill>
        </p:spPr>
        <p:txBody>
          <a:bodyPr wrap="square">
            <a:spAutoFit/>
          </a:bodyPr>
          <a:lstStyle/>
          <a:p>
            <a:r>
              <a:rPr lang="en-GB" sz="3600" dirty="0" err="1"/>
              <a:t>Paasaktie</a:t>
            </a:r>
            <a:r>
              <a:rPr lang="en-GB" sz="3600" dirty="0"/>
              <a:t> 2021</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20211019:      2020 - 2021</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7</a:t>
            </a:fld>
            <a:endParaRPr lang="en-GB"/>
          </a:p>
        </p:txBody>
      </p:sp>
      <p:pic>
        <p:nvPicPr>
          <p:cNvPr id="11" name="Afbeelding 10">
            <a:extLst>
              <a:ext uri="{FF2B5EF4-FFF2-40B4-BE49-F238E27FC236}">
                <a16:creationId xmlns:a16="http://schemas.microsoft.com/office/drawing/2014/main" id="{2AC9DCA9-AEAE-49FC-8015-AB29DDEB952B}"/>
              </a:ext>
            </a:extLst>
          </p:cNvPr>
          <p:cNvPicPr>
            <a:picLocks noChangeAspect="1"/>
          </p:cNvPicPr>
          <p:nvPr/>
        </p:nvPicPr>
        <p:blipFill>
          <a:blip r:embed="rId3"/>
          <a:stretch>
            <a:fillRect/>
          </a:stretch>
        </p:blipFill>
        <p:spPr>
          <a:xfrm>
            <a:off x="669325" y="946663"/>
            <a:ext cx="4944793" cy="5409687"/>
          </a:xfrm>
          <a:prstGeom prst="rect">
            <a:avLst/>
          </a:prstGeom>
        </p:spPr>
      </p:pic>
      <p:pic>
        <p:nvPicPr>
          <p:cNvPr id="8" name="Afbeelding 7">
            <a:extLst>
              <a:ext uri="{FF2B5EF4-FFF2-40B4-BE49-F238E27FC236}">
                <a16:creationId xmlns:a16="http://schemas.microsoft.com/office/drawing/2014/main" id="{37A72ED1-8C1B-4A3F-BF43-82A55F3A4428}"/>
              </a:ext>
            </a:extLst>
          </p:cNvPr>
          <p:cNvPicPr>
            <a:picLocks noChangeAspect="1"/>
          </p:cNvPicPr>
          <p:nvPr/>
        </p:nvPicPr>
        <p:blipFill>
          <a:blip r:embed="rId4"/>
          <a:stretch>
            <a:fillRect/>
          </a:stretch>
        </p:blipFill>
        <p:spPr>
          <a:xfrm>
            <a:off x="7042534" y="824815"/>
            <a:ext cx="2546629" cy="2546629"/>
          </a:xfrm>
          <a:prstGeom prst="rect">
            <a:avLst/>
          </a:prstGeom>
        </p:spPr>
      </p:pic>
      <p:pic>
        <p:nvPicPr>
          <p:cNvPr id="7" name="Afbeelding 6">
            <a:extLst>
              <a:ext uri="{FF2B5EF4-FFF2-40B4-BE49-F238E27FC236}">
                <a16:creationId xmlns:a16="http://schemas.microsoft.com/office/drawing/2014/main" id="{8F593C2F-1D2D-4D16-9DA7-E6C7D952A2E2}"/>
              </a:ext>
            </a:extLst>
          </p:cNvPr>
          <p:cNvPicPr>
            <a:picLocks noChangeAspect="1"/>
          </p:cNvPicPr>
          <p:nvPr/>
        </p:nvPicPr>
        <p:blipFill>
          <a:blip r:embed="rId5"/>
          <a:stretch>
            <a:fillRect/>
          </a:stretch>
        </p:blipFill>
        <p:spPr>
          <a:xfrm>
            <a:off x="9132025" y="2832610"/>
            <a:ext cx="2390650" cy="3188606"/>
          </a:xfrm>
          <a:prstGeom prst="rect">
            <a:avLst/>
          </a:prstGeom>
        </p:spPr>
      </p:pic>
      <p:pic>
        <p:nvPicPr>
          <p:cNvPr id="9" name="Afbeelding 8">
            <a:extLst>
              <a:ext uri="{FF2B5EF4-FFF2-40B4-BE49-F238E27FC236}">
                <a16:creationId xmlns:a16="http://schemas.microsoft.com/office/drawing/2014/main" id="{61D23036-BBE5-4E32-92EC-2902225CB619}"/>
              </a:ext>
            </a:extLst>
          </p:cNvPr>
          <p:cNvPicPr>
            <a:picLocks noChangeAspect="1"/>
          </p:cNvPicPr>
          <p:nvPr/>
        </p:nvPicPr>
        <p:blipFill>
          <a:blip r:embed="rId6"/>
          <a:stretch>
            <a:fillRect/>
          </a:stretch>
        </p:blipFill>
        <p:spPr>
          <a:xfrm>
            <a:off x="6070606" y="3429000"/>
            <a:ext cx="2186997" cy="2831049"/>
          </a:xfrm>
          <a:prstGeom prst="rect">
            <a:avLst/>
          </a:prstGeom>
        </p:spPr>
      </p:pic>
    </p:spTree>
    <p:extLst>
      <p:ext uri="{BB962C8B-B14F-4D97-AF65-F5344CB8AC3E}">
        <p14:creationId xmlns:p14="http://schemas.microsoft.com/office/powerpoint/2010/main" val="1358675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1637732" y="178484"/>
            <a:ext cx="7519916" cy="646331"/>
          </a:xfrm>
          <a:prstGeom prst="rect">
            <a:avLst/>
          </a:prstGeom>
          <a:solidFill>
            <a:schemeClr val="accent6">
              <a:lumMod val="20000"/>
              <a:lumOff val="80000"/>
            </a:schemeClr>
          </a:solidFill>
        </p:spPr>
        <p:txBody>
          <a:bodyPr wrap="square">
            <a:spAutoFit/>
          </a:bodyPr>
          <a:lstStyle/>
          <a:p>
            <a:r>
              <a:rPr lang="en-GB" sz="3600" dirty="0" err="1"/>
              <a:t>Chillen</a:t>
            </a:r>
            <a:r>
              <a:rPr lang="en-GB" sz="3600" dirty="0"/>
              <a:t> </a:t>
            </a:r>
            <a:r>
              <a:rPr lang="en-GB" sz="3600" dirty="0" err="1"/>
              <a:t>en</a:t>
            </a:r>
            <a:r>
              <a:rPr lang="en-GB" sz="3600" dirty="0"/>
              <a:t> </a:t>
            </a:r>
            <a:r>
              <a:rPr lang="en-GB" sz="3600" dirty="0" err="1"/>
              <a:t>grillen</a:t>
            </a:r>
            <a:r>
              <a:rPr lang="en-GB" sz="3600" dirty="0"/>
              <a:t> met de </a:t>
            </a:r>
            <a:r>
              <a:rPr lang="en-GB" sz="3600" dirty="0" err="1"/>
              <a:t>buren</a:t>
            </a:r>
            <a:endParaRPr lang="en-GB" sz="3600" dirty="0"/>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20211019:      2020 - 2021</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8</a:t>
            </a:fld>
            <a:endParaRPr lang="en-GB"/>
          </a:p>
        </p:txBody>
      </p:sp>
      <p:pic>
        <p:nvPicPr>
          <p:cNvPr id="5" name="Afbeelding 4">
            <a:extLst>
              <a:ext uri="{FF2B5EF4-FFF2-40B4-BE49-F238E27FC236}">
                <a16:creationId xmlns:a16="http://schemas.microsoft.com/office/drawing/2014/main" id="{541C88E2-362C-45BB-BD31-A21AC2F63858}"/>
              </a:ext>
            </a:extLst>
          </p:cNvPr>
          <p:cNvPicPr>
            <a:picLocks noChangeAspect="1"/>
          </p:cNvPicPr>
          <p:nvPr/>
        </p:nvPicPr>
        <p:blipFill>
          <a:blip r:embed="rId3"/>
          <a:stretch>
            <a:fillRect/>
          </a:stretch>
        </p:blipFill>
        <p:spPr>
          <a:xfrm>
            <a:off x="5659953" y="1115173"/>
            <a:ext cx="4524956" cy="4995081"/>
          </a:xfrm>
          <a:prstGeom prst="rect">
            <a:avLst/>
          </a:prstGeom>
        </p:spPr>
      </p:pic>
      <p:pic>
        <p:nvPicPr>
          <p:cNvPr id="9" name="Afbeelding 8">
            <a:extLst>
              <a:ext uri="{FF2B5EF4-FFF2-40B4-BE49-F238E27FC236}">
                <a16:creationId xmlns:a16="http://schemas.microsoft.com/office/drawing/2014/main" id="{7625F0CE-5170-43E0-9859-BD5528448BA7}"/>
              </a:ext>
            </a:extLst>
          </p:cNvPr>
          <p:cNvPicPr>
            <a:picLocks noChangeAspect="1"/>
          </p:cNvPicPr>
          <p:nvPr/>
        </p:nvPicPr>
        <p:blipFill>
          <a:blip r:embed="rId4"/>
          <a:stretch>
            <a:fillRect/>
          </a:stretch>
        </p:blipFill>
        <p:spPr>
          <a:xfrm>
            <a:off x="827116" y="1070910"/>
            <a:ext cx="4725641" cy="5039343"/>
          </a:xfrm>
          <a:prstGeom prst="rect">
            <a:avLst/>
          </a:prstGeom>
        </p:spPr>
      </p:pic>
      <p:sp>
        <p:nvSpPr>
          <p:cNvPr id="12" name="Tekstvak 11">
            <a:extLst>
              <a:ext uri="{FF2B5EF4-FFF2-40B4-BE49-F238E27FC236}">
                <a16:creationId xmlns:a16="http://schemas.microsoft.com/office/drawing/2014/main" id="{B342CF36-7764-4471-9261-9E657EA7B0BE}"/>
              </a:ext>
            </a:extLst>
          </p:cNvPr>
          <p:cNvSpPr txBox="1"/>
          <p:nvPr/>
        </p:nvSpPr>
        <p:spPr>
          <a:xfrm>
            <a:off x="1929274" y="884340"/>
            <a:ext cx="6360604" cy="461665"/>
          </a:xfrm>
          <a:prstGeom prst="rect">
            <a:avLst/>
          </a:prstGeom>
          <a:solidFill>
            <a:schemeClr val="accent6">
              <a:lumMod val="20000"/>
              <a:lumOff val="80000"/>
            </a:schemeClr>
          </a:solidFill>
        </p:spPr>
        <p:txBody>
          <a:bodyPr wrap="square">
            <a:spAutoFit/>
          </a:bodyPr>
          <a:lstStyle/>
          <a:p>
            <a:r>
              <a:rPr lang="en-GB" sz="2400" dirty="0"/>
              <a:t>Dieter </a:t>
            </a:r>
            <a:r>
              <a:rPr lang="en-GB" sz="2400" dirty="0" err="1"/>
              <a:t>en</a:t>
            </a:r>
            <a:r>
              <a:rPr lang="en-GB" sz="2400" dirty="0"/>
              <a:t> Lauren </a:t>
            </a:r>
            <a:r>
              <a:rPr lang="en-GB" sz="2400" dirty="0" err="1"/>
              <a:t>organiseren</a:t>
            </a:r>
            <a:r>
              <a:rPr lang="en-GB" sz="2400" dirty="0"/>
              <a:t> “Buren BBQ-</a:t>
            </a:r>
            <a:r>
              <a:rPr lang="en-GB" sz="2400" dirty="0" err="1"/>
              <a:t>Feest</a:t>
            </a:r>
            <a:r>
              <a:rPr lang="en-GB" sz="2400" dirty="0"/>
              <a:t>”</a:t>
            </a:r>
          </a:p>
        </p:txBody>
      </p:sp>
    </p:spTree>
    <p:extLst>
      <p:ext uri="{BB962C8B-B14F-4D97-AF65-F5344CB8AC3E}">
        <p14:creationId xmlns:p14="http://schemas.microsoft.com/office/powerpoint/2010/main" val="2993372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715296" y="178484"/>
            <a:ext cx="3822326" cy="646331"/>
          </a:xfrm>
          <a:prstGeom prst="rect">
            <a:avLst/>
          </a:prstGeom>
          <a:solidFill>
            <a:schemeClr val="accent6">
              <a:lumMod val="20000"/>
              <a:lumOff val="80000"/>
            </a:schemeClr>
          </a:solidFill>
        </p:spPr>
        <p:txBody>
          <a:bodyPr wrap="square">
            <a:spAutoFit/>
          </a:bodyPr>
          <a:lstStyle/>
          <a:p>
            <a:r>
              <a:rPr lang="en-GB" sz="3600" dirty="0"/>
              <a:t>Unit Clean Up Day</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20211019:      2020 - 2021</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9</a:t>
            </a:fld>
            <a:endParaRPr lang="en-GB"/>
          </a:p>
        </p:txBody>
      </p:sp>
      <p:sp>
        <p:nvSpPr>
          <p:cNvPr id="5" name="Tekstvak 4">
            <a:extLst>
              <a:ext uri="{FF2B5EF4-FFF2-40B4-BE49-F238E27FC236}">
                <a16:creationId xmlns:a16="http://schemas.microsoft.com/office/drawing/2014/main" id="{6CCB5B98-8DA2-45A4-A024-7142093132F6}"/>
              </a:ext>
            </a:extLst>
          </p:cNvPr>
          <p:cNvSpPr txBox="1"/>
          <p:nvPr/>
        </p:nvSpPr>
        <p:spPr>
          <a:xfrm>
            <a:off x="653253" y="977570"/>
            <a:ext cx="10149016" cy="1200329"/>
          </a:xfrm>
          <a:prstGeom prst="rect">
            <a:avLst/>
          </a:prstGeom>
          <a:noFill/>
        </p:spPr>
        <p:txBody>
          <a:bodyPr wrap="square" rtlCol="0">
            <a:spAutoFit/>
          </a:bodyPr>
          <a:lstStyle/>
          <a:p>
            <a:r>
              <a:rPr lang="nl-BE" sz="2400" dirty="0"/>
              <a:t>De ‘UNIT’ (St-Katelijnestraat) werd door een aantal leden van de wijkraad aan een stevige kuisbeurt onderworpen.</a:t>
            </a:r>
          </a:p>
          <a:p>
            <a:r>
              <a:rPr lang="nl-BE" sz="2400" dirty="0"/>
              <a:t>We kunnen terug starten met een propere lei  ;-) </a:t>
            </a:r>
            <a:endParaRPr lang="en-GB" sz="2400" dirty="0"/>
          </a:p>
        </p:txBody>
      </p:sp>
      <p:pic>
        <p:nvPicPr>
          <p:cNvPr id="9" name="Afbeelding 8">
            <a:extLst>
              <a:ext uri="{FF2B5EF4-FFF2-40B4-BE49-F238E27FC236}">
                <a16:creationId xmlns:a16="http://schemas.microsoft.com/office/drawing/2014/main" id="{8BE128EE-01A9-47F7-B700-C3AF434FB6BE}"/>
              </a:ext>
            </a:extLst>
          </p:cNvPr>
          <p:cNvPicPr>
            <a:picLocks noChangeAspect="1"/>
          </p:cNvPicPr>
          <p:nvPr/>
        </p:nvPicPr>
        <p:blipFill>
          <a:blip r:embed="rId3"/>
          <a:stretch>
            <a:fillRect/>
          </a:stretch>
        </p:blipFill>
        <p:spPr>
          <a:xfrm>
            <a:off x="9208783" y="1891499"/>
            <a:ext cx="2431281" cy="3075001"/>
          </a:xfrm>
          <a:prstGeom prst="rect">
            <a:avLst/>
          </a:prstGeom>
        </p:spPr>
      </p:pic>
      <p:pic>
        <p:nvPicPr>
          <p:cNvPr id="11" name="Afbeelding 10">
            <a:extLst>
              <a:ext uri="{FF2B5EF4-FFF2-40B4-BE49-F238E27FC236}">
                <a16:creationId xmlns:a16="http://schemas.microsoft.com/office/drawing/2014/main" id="{4B1802DF-259A-4EBC-84D8-79D503913EC5}"/>
              </a:ext>
            </a:extLst>
          </p:cNvPr>
          <p:cNvPicPr>
            <a:picLocks noChangeAspect="1"/>
          </p:cNvPicPr>
          <p:nvPr/>
        </p:nvPicPr>
        <p:blipFill>
          <a:blip r:embed="rId4"/>
          <a:stretch>
            <a:fillRect/>
          </a:stretch>
        </p:blipFill>
        <p:spPr>
          <a:xfrm>
            <a:off x="7371450" y="4214690"/>
            <a:ext cx="2983336" cy="2236801"/>
          </a:xfrm>
          <a:prstGeom prst="rect">
            <a:avLst/>
          </a:prstGeom>
        </p:spPr>
      </p:pic>
      <p:pic>
        <p:nvPicPr>
          <p:cNvPr id="13" name="Afbeelding 12">
            <a:extLst>
              <a:ext uri="{FF2B5EF4-FFF2-40B4-BE49-F238E27FC236}">
                <a16:creationId xmlns:a16="http://schemas.microsoft.com/office/drawing/2014/main" id="{328D9A14-D58F-4AD1-B03C-411A801B5CAB}"/>
              </a:ext>
            </a:extLst>
          </p:cNvPr>
          <p:cNvPicPr>
            <a:picLocks noChangeAspect="1"/>
          </p:cNvPicPr>
          <p:nvPr/>
        </p:nvPicPr>
        <p:blipFill>
          <a:blip r:embed="rId5"/>
          <a:stretch>
            <a:fillRect/>
          </a:stretch>
        </p:blipFill>
        <p:spPr>
          <a:xfrm>
            <a:off x="2060013" y="4054294"/>
            <a:ext cx="3120134" cy="2339367"/>
          </a:xfrm>
          <a:prstGeom prst="rect">
            <a:avLst/>
          </a:prstGeom>
        </p:spPr>
      </p:pic>
      <p:pic>
        <p:nvPicPr>
          <p:cNvPr id="15" name="Afbeelding 14">
            <a:extLst>
              <a:ext uri="{FF2B5EF4-FFF2-40B4-BE49-F238E27FC236}">
                <a16:creationId xmlns:a16="http://schemas.microsoft.com/office/drawing/2014/main" id="{E4C2CABB-E236-4484-B561-E4214987F604}"/>
              </a:ext>
            </a:extLst>
          </p:cNvPr>
          <p:cNvPicPr>
            <a:picLocks noChangeAspect="1"/>
          </p:cNvPicPr>
          <p:nvPr/>
        </p:nvPicPr>
        <p:blipFill>
          <a:blip r:embed="rId6"/>
          <a:stretch>
            <a:fillRect/>
          </a:stretch>
        </p:blipFill>
        <p:spPr>
          <a:xfrm>
            <a:off x="378322" y="2546642"/>
            <a:ext cx="2090328" cy="2786449"/>
          </a:xfrm>
          <a:prstGeom prst="rect">
            <a:avLst/>
          </a:prstGeom>
        </p:spPr>
      </p:pic>
      <p:pic>
        <p:nvPicPr>
          <p:cNvPr id="7" name="Afbeelding 6">
            <a:extLst>
              <a:ext uri="{FF2B5EF4-FFF2-40B4-BE49-F238E27FC236}">
                <a16:creationId xmlns:a16="http://schemas.microsoft.com/office/drawing/2014/main" id="{F7460A86-E209-4FB3-B8BD-EC83284D16B3}"/>
              </a:ext>
            </a:extLst>
          </p:cNvPr>
          <p:cNvPicPr>
            <a:picLocks noChangeAspect="1"/>
          </p:cNvPicPr>
          <p:nvPr/>
        </p:nvPicPr>
        <p:blipFill>
          <a:blip r:embed="rId7"/>
          <a:stretch>
            <a:fillRect/>
          </a:stretch>
        </p:blipFill>
        <p:spPr>
          <a:xfrm>
            <a:off x="3991233" y="2479131"/>
            <a:ext cx="3622552" cy="2718958"/>
          </a:xfrm>
          <a:prstGeom prst="rect">
            <a:avLst/>
          </a:prstGeom>
        </p:spPr>
      </p:pic>
    </p:spTree>
    <p:extLst>
      <p:ext uri="{BB962C8B-B14F-4D97-AF65-F5344CB8AC3E}">
        <p14:creationId xmlns:p14="http://schemas.microsoft.com/office/powerpoint/2010/main" val="119945758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3072</Words>
  <Application>Microsoft Office PowerPoint</Application>
  <PresentationFormat>Breedbeeld</PresentationFormat>
  <Paragraphs>347</Paragraphs>
  <Slides>38</Slides>
  <Notes>0</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38</vt:i4>
      </vt:variant>
    </vt:vector>
  </HeadingPairs>
  <TitlesOfParts>
    <vt:vector size="47" baseType="lpstr">
      <vt:lpstr>Arial</vt:lpstr>
      <vt:lpstr>Calibri</vt:lpstr>
      <vt:lpstr>Calibri</vt:lpstr>
      <vt:lpstr>Calibri Light</vt:lpstr>
      <vt:lpstr>Symbol</vt:lpstr>
      <vt:lpstr>Times New Roman</vt:lpstr>
      <vt:lpstr>Wingdings</vt:lpstr>
      <vt:lpstr>Kantoorthema</vt:lpstr>
      <vt:lpstr>1_Kantoorthema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Sloeber77 Duke77</dc:creator>
  <cp:lastModifiedBy>Sloeber77 Duke77</cp:lastModifiedBy>
  <cp:revision>82</cp:revision>
  <cp:lastPrinted>2021-10-19T14:22:19Z</cp:lastPrinted>
  <dcterms:created xsi:type="dcterms:W3CDTF">2021-09-19T16:19:18Z</dcterms:created>
  <dcterms:modified xsi:type="dcterms:W3CDTF">2022-12-23T14:32:26Z</dcterms:modified>
</cp:coreProperties>
</file>