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77" r:id="rId3"/>
    <p:sldId id="282" r:id="rId4"/>
    <p:sldId id="283" r:id="rId5"/>
    <p:sldId id="269" r:id="rId6"/>
    <p:sldId id="270" r:id="rId7"/>
    <p:sldId id="279" r:id="rId8"/>
    <p:sldId id="281" r:id="rId9"/>
    <p:sldId id="293" r:id="rId10"/>
    <p:sldId id="272" r:id="rId11"/>
    <p:sldId id="285" r:id="rId12"/>
    <p:sldId id="292" r:id="rId13"/>
    <p:sldId id="278" r:id="rId14"/>
    <p:sldId id="286" r:id="rId15"/>
    <p:sldId id="287" r:id="rId16"/>
    <p:sldId id="294" r:id="rId17"/>
    <p:sldId id="288" r:id="rId18"/>
    <p:sldId id="291" r:id="rId19"/>
    <p:sldId id="295" r:id="rId20"/>
    <p:sldId id="290" r:id="rId21"/>
    <p:sldId id="261" r:id="rId22"/>
    <p:sldId id="262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88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321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21E84-222F-4606-8092-A0B8A64BDFD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53779-7521-4DE1-AB06-8E3F585D228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0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F3E3B-B081-4E02-94A7-10036C4AA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EBDB18D-FC95-4DDD-A090-566E4EC74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1984A6-6C81-44F8-9D1B-CF6D1197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40410B-42AE-45DE-9338-998E56DEB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AF8236-3F96-41BE-9B1C-796B2492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50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1D4F2-C2DE-4C9A-87B1-9AF023AC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E44D674-5B98-4267-845D-55C1B8E5B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065E3C-9331-4470-975D-8E6D7FFC5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4C86C6-7D09-48C9-8009-2913DEC45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4696DB-E490-41D4-A2F5-48C8461C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91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65CB5BF-9FB8-473B-8E6B-E9E0DEAB5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F70CCF-8436-44CF-AE2D-83B22ED67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6C7659-A06E-4166-B303-9CAA0C8F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5853F6-0F40-4B12-A7B8-DDA5909C1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EA6F2D-CD71-4A0A-B276-1D66DBFE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1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3325F-94A7-4DCD-B2D6-1AAF7C1B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15984C-2501-4250-9931-72DC35201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E0202E-1D43-4481-8501-180D583F1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DF0AC8-A32E-4CFE-89B5-523640E17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C2AF89-668C-40DA-8569-6E7528D3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31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444E1-F678-4EE5-A101-DEB64C49F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D4CAE44-EC91-4FDB-9BA7-AA7799FC3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B18A9D-8629-4C30-B471-F60E475D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84C79-33EE-49D2-8E10-EC5D8E15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5A6554-2E57-4D64-BB65-6C052037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90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A9EAC4-0A02-48EF-8F00-67084F2B2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48D8E6-10AC-4B86-A1E7-D347AD12C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5520C2-EABE-42EF-B4C0-7B7A1F8EE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BD87798-7578-426C-9249-ED3E42B1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51DEDCC-ACB4-4953-9D1D-653B031A8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13C4EC-B1B1-4253-948D-4D7806E5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6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4E24A-267D-496C-80B8-98988444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8F26C8-D999-48F2-B43D-6C79BC52F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9735F92-798B-4B97-BF1A-678E8F36D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2C10749-9304-4152-B8C2-9D58464EE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829F04A-2C13-4537-9ECF-63D4FD8D03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3B009B0-E982-48FC-B991-A0D38C7C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1FE007D-5045-4AE7-9D76-AA867087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1098488-EF22-4E69-AFED-52E648A6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92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D820B-07C5-4B29-99AE-7379F169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C2EE99-14DE-4893-B59E-557D25BE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A7AE13-8AAB-4823-B6B5-A41BE496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371416-B840-4992-ACD3-8F73B6D6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52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5FAECBF-6C8A-4A85-98CE-3AAE1B91A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A94F9D6-B016-49CD-B074-8717AD25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E1CD67-3F89-4E26-832E-668B99E5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33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00544-A457-4494-AC66-72C69BF0F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5972BD-1A5D-4357-84A9-0D183792F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AD010F-7DBB-4D29-BB19-94899ABD4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6EBA6C-B200-494B-A1A3-AB62901C8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6AB40D-E8B1-4E3D-9216-98E6B707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FB6BFC-3E65-4487-8E0D-2A54E87A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22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DA3FE2-B79B-4A7C-AAC3-EE0954AE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C7C618B-E47B-4A37-802D-67827AA7F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00FA88-571A-44D2-88D3-62F1AB428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24898A-1B70-47B3-96E4-35521217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okt 2021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B28C27-A502-4A3A-8C9D-ED502CC9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814337-59DA-4CE7-9CDA-7B517AD9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15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4345F5E-B992-4374-8B5D-F20A8F5A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F8B189-8A74-419C-915C-EFBA06F14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6546F8-9A4A-4EA7-8E77-3A1985AD5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13 okt 2021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92A26E-A9E7-4C16-8605-F5F3EDFFC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Wijkraad  20211019:    Kleiputten Terhagen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684B1B-E598-4C8E-99B0-8553EDE58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61B52-6C39-4371-97D6-ECED89FE938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53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leiputtenterhagen.b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redonzekleiputten.b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F071FB8-0DC3-4D57-A1AD-09CB684B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39" y="177089"/>
            <a:ext cx="4408508" cy="370143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6F5DB70-8314-4DB7-B412-0DA8F919EFC8}"/>
              </a:ext>
            </a:extLst>
          </p:cNvPr>
          <p:cNvSpPr txBox="1"/>
          <p:nvPr/>
        </p:nvSpPr>
        <p:spPr>
          <a:xfrm>
            <a:off x="2031318" y="3921486"/>
            <a:ext cx="62412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0" dirty="0"/>
              <a:t>Wijkraad</a:t>
            </a:r>
          </a:p>
          <a:p>
            <a:pPr algn="ctr"/>
            <a:r>
              <a:rPr lang="nl-BE" sz="8000" dirty="0"/>
              <a:t>2021-10-19 </a:t>
            </a:r>
            <a:endParaRPr lang="en-GB" sz="80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512E6F0-A6F4-4031-AF3B-D5355BA0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16EA61-DF35-4B8C-9372-C8B27EB8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78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D877902-6996-4AE7-BA24-AE2E3BE1BC2A}"/>
              </a:ext>
            </a:extLst>
          </p:cNvPr>
          <p:cNvSpPr txBox="1"/>
          <p:nvPr/>
        </p:nvSpPr>
        <p:spPr>
          <a:xfrm>
            <a:off x="2055308" y="202886"/>
            <a:ext cx="418356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err="1"/>
              <a:t>Stuurgroep</a:t>
            </a:r>
            <a:r>
              <a:rPr lang="en-GB" sz="3600" dirty="0"/>
              <a:t> - </a:t>
            </a:r>
            <a:r>
              <a:rPr lang="en-GB" sz="3600" dirty="0" err="1"/>
              <a:t>Actueel</a:t>
            </a:r>
            <a:endParaRPr lang="en-GB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311D959-CF3E-4F35-BDF3-3850B4A4E741}"/>
              </a:ext>
            </a:extLst>
          </p:cNvPr>
          <p:cNvSpPr txBox="1"/>
          <p:nvPr/>
        </p:nvSpPr>
        <p:spPr>
          <a:xfrm>
            <a:off x="566413" y="2522355"/>
            <a:ext cx="11059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0000"/>
                </a:solidFill>
              </a:rPr>
              <a:t>Asbeststort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Dringende afdekking van </a:t>
            </a:r>
            <a:r>
              <a:rPr lang="nl-BE" dirty="0" err="1"/>
              <a:t>dagzomend</a:t>
            </a:r>
            <a:r>
              <a:rPr lang="nl-BE" dirty="0"/>
              <a:t> asbest werd bevolen en uitgevoerd.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Periodieke terreincontroles door ‘erkend’ bodemdeskundige.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Terreincontrole na uitzonderlijke klimatologische omstandigheden (hevige regenval, storm, …. 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Stofmetingen uitgevoerd door </a:t>
            </a:r>
            <a:r>
              <a:rPr lang="nl-BE" dirty="0" err="1"/>
              <a:t>ViTo</a:t>
            </a:r>
            <a:r>
              <a:rPr lang="nl-BE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err="1"/>
              <a:t>RoK</a:t>
            </a:r>
            <a:r>
              <a:rPr lang="nl-BE" dirty="0"/>
              <a:t> klaagt aan dat er nog steeds </a:t>
            </a:r>
            <a:r>
              <a:rPr lang="nl-BE" dirty="0" err="1"/>
              <a:t>dagzomend</a:t>
            </a:r>
            <a:r>
              <a:rPr lang="nl-BE" dirty="0"/>
              <a:t> asbest aanwezig is.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dirty="0"/>
              <a:t>Wordt niet ontkend maar men beweert dat dit hecht gebonden asbest betreft.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Zone asbeststort werd afgebakend met </a:t>
            </a:r>
            <a:r>
              <a:rPr lang="nl-BE" dirty="0" err="1"/>
              <a:t>ursusdraad</a:t>
            </a:r>
            <a:r>
              <a:rPr lang="nl-BE" dirty="0"/>
              <a:t>, prikkeldraad om onrechtmatige betreding te voorkomen.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dirty="0"/>
              <a:t>Regelmatig wordt in de stuurgroep melding gemaakt van beschadigingen van deze afsluiting.</a:t>
            </a:r>
            <a:endParaRPr lang="en-GB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D7DC520-1DBD-4474-AD7A-90D7A8B8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DC75DDF-67DF-4E2C-AFAC-D9D3733B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10</a:t>
            </a:fld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464B2AE-6F2B-4C37-97F9-347EB6C4C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793" y="202886"/>
            <a:ext cx="3068778" cy="205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38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D877902-6996-4AE7-BA24-AE2E3BE1BC2A}"/>
              </a:ext>
            </a:extLst>
          </p:cNvPr>
          <p:cNvSpPr txBox="1"/>
          <p:nvPr/>
        </p:nvSpPr>
        <p:spPr>
          <a:xfrm>
            <a:off x="2055308" y="202886"/>
            <a:ext cx="65296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err="1"/>
              <a:t>Stuurgroep</a:t>
            </a:r>
            <a:r>
              <a:rPr lang="en-GB" sz="3600" dirty="0"/>
              <a:t> - </a:t>
            </a:r>
            <a:r>
              <a:rPr lang="en-GB" sz="3600" dirty="0" err="1"/>
              <a:t>Actueel</a:t>
            </a:r>
            <a:endParaRPr lang="en-GB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311D959-CF3E-4F35-BDF3-3850B4A4E741}"/>
              </a:ext>
            </a:extLst>
          </p:cNvPr>
          <p:cNvSpPr txBox="1"/>
          <p:nvPr/>
        </p:nvSpPr>
        <p:spPr>
          <a:xfrm>
            <a:off x="437301" y="2247644"/>
            <a:ext cx="113173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rgbClr val="FF0000"/>
                </a:solidFill>
              </a:rPr>
              <a:t>PFOS – PFAS - PFOA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1600" dirty="0"/>
              <a:t>Oosterweel: zones gecontamineerd met PFOS.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sz="1600" dirty="0"/>
              <a:t>Welke gronden komen naar kleiputten?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nl-BE" sz="1600" dirty="0"/>
              <a:t>LANTIS beweert dat alleen de </a:t>
            </a:r>
            <a:r>
              <a:rPr lang="nl-BE" sz="1600" b="1" dirty="0"/>
              <a:t>gronden vrij voor hergebruik </a:t>
            </a:r>
            <a:r>
              <a:rPr lang="nl-BE" sz="1600" dirty="0"/>
              <a:t>naar de kleiputten komen.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nl-BE" sz="1600" dirty="0"/>
              <a:t>LANTIS doet screening van gronden over volledig projectgebied.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nl-BE" sz="1600" dirty="0"/>
              <a:t>Gronden voor kleiputten komen </a:t>
            </a:r>
            <a:r>
              <a:rPr lang="nl-BE" sz="1600" b="1" dirty="0"/>
              <a:t>niet</a:t>
            </a:r>
            <a:r>
              <a:rPr lang="nl-BE" sz="1600" dirty="0"/>
              <a:t> van linker oever.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sz="1600" dirty="0" err="1"/>
              <a:t>Note</a:t>
            </a:r>
            <a:r>
              <a:rPr lang="nl-BE" sz="1600" dirty="0"/>
              <a:t>: Gronden vrij voor hergebruik zijn gronden die inzake contaminatie onder de opgegeven normen blijven.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l-B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1600" dirty="0"/>
              <a:t>Controle ontvangende groeve.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sz="1600" dirty="0"/>
              <a:t>Na interpellatie werd overeengekomen dat de aangevoerde gronden steekproefsgewijs zullen geanalyseerd worden.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sz="1600" dirty="0"/>
              <a:t>Provincie, gemeente Boom en Rumst stemmen deze controles op mekaar af.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sz="1600" dirty="0"/>
              <a:t>Analyses dienen onafhankelijk te gebeuren.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sz="1600" dirty="0"/>
              <a:t>Analyses worden transparant gepubliceerd.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l-B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lvl="1"/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D7DC520-1DBD-4474-AD7A-90D7A8B8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DC75DDF-67DF-4E2C-AFAC-D9D3733B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11</a:t>
            </a:fld>
            <a:endParaRPr lang="en-GB"/>
          </a:p>
        </p:txBody>
      </p:sp>
      <p:pic>
        <p:nvPicPr>
          <p:cNvPr id="1026" name="Picture 2" descr="Structures of PFOS and PFOA.">
            <a:extLst>
              <a:ext uri="{FF2B5EF4-FFF2-40B4-BE49-F238E27FC236}">
                <a16:creationId xmlns:a16="http://schemas.microsoft.com/office/drawing/2014/main" id="{DA3D855F-F675-445F-B074-0D633B0A6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747" y="112739"/>
            <a:ext cx="3735705" cy="217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965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D877902-6996-4AE7-BA24-AE2E3BE1BC2A}"/>
              </a:ext>
            </a:extLst>
          </p:cNvPr>
          <p:cNvSpPr txBox="1"/>
          <p:nvPr/>
        </p:nvSpPr>
        <p:spPr>
          <a:xfrm>
            <a:off x="2055308" y="202886"/>
            <a:ext cx="65296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err="1"/>
              <a:t>Stuurgroep</a:t>
            </a:r>
            <a:r>
              <a:rPr lang="en-GB" sz="3600" dirty="0"/>
              <a:t> - </a:t>
            </a:r>
            <a:r>
              <a:rPr lang="en-GB" sz="3600" dirty="0" err="1"/>
              <a:t>Actueel</a:t>
            </a:r>
            <a:endParaRPr lang="en-GB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311D959-CF3E-4F35-BDF3-3850B4A4E741}"/>
              </a:ext>
            </a:extLst>
          </p:cNvPr>
          <p:cNvSpPr txBox="1"/>
          <p:nvPr/>
        </p:nvSpPr>
        <p:spPr>
          <a:xfrm>
            <a:off x="437301" y="2247644"/>
            <a:ext cx="80208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rgbClr val="FF0000"/>
                </a:solidFill>
              </a:rPr>
              <a:t>Verwerving Perceel Vissersclub:</a:t>
            </a:r>
          </a:p>
          <a:p>
            <a:pPr marL="742950" lvl="1" indent="-2857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600" dirty="0"/>
              <a:t>Voorlopig onteigeningsbesluit</a:t>
            </a:r>
          </a:p>
          <a:p>
            <a:pPr marL="742950" lvl="1" indent="-2857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600" dirty="0"/>
              <a:t>Kennisgeving start minnelijke onderhandelingstermijn van minimum 3 maanden……</a:t>
            </a:r>
          </a:p>
          <a:p>
            <a:pPr marL="742950" lvl="1" indent="-2857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600" dirty="0"/>
              <a:t>Streven naar minnelijk akkoord of start openbaar onderzoek</a:t>
            </a:r>
          </a:p>
          <a:p>
            <a:pPr lvl="2"/>
            <a:endParaRPr lang="nl-B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Op geactualiseerde plannen wordt </a:t>
            </a:r>
            <a:r>
              <a:rPr lang="nl-BE" sz="1600" dirty="0" err="1"/>
              <a:t>visput</a:t>
            </a:r>
            <a:r>
              <a:rPr lang="nl-BE" sz="1600" dirty="0"/>
              <a:t> niet meer ingetekend doch ruimte blijft voorzien.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lvl="1"/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D7DC520-1DBD-4474-AD7A-90D7A8B8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DC75DDF-67DF-4E2C-AFAC-D9D3733B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12</a:t>
            </a:fld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8D76990-79F9-4426-ACB0-70830E68E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983" y="1278259"/>
            <a:ext cx="3514460" cy="31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6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D877902-6996-4AE7-BA24-AE2E3BE1BC2A}"/>
              </a:ext>
            </a:extLst>
          </p:cNvPr>
          <p:cNvSpPr txBox="1"/>
          <p:nvPr/>
        </p:nvSpPr>
        <p:spPr>
          <a:xfrm>
            <a:off x="4617241" y="138877"/>
            <a:ext cx="207473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/>
              <a:t>Het web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530C171-39D1-445A-8805-1F1982A0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96AD99-6069-44F9-AA81-83F845A7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13</a:t>
            </a:fld>
            <a:endParaRPr lang="en-GB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0778B88-089A-46BF-BA6E-BD7582EB01E4}"/>
              </a:ext>
            </a:extLst>
          </p:cNvPr>
          <p:cNvSpPr txBox="1"/>
          <p:nvPr/>
        </p:nvSpPr>
        <p:spPr>
          <a:xfrm>
            <a:off x="2281044" y="4178481"/>
            <a:ext cx="7440904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>
                <a:hlinkClick r:id="rId3"/>
              </a:rPr>
              <a:t>https://kleiputtenterhagen.be/</a:t>
            </a:r>
            <a:endParaRPr lang="en-GB" sz="3600" dirty="0"/>
          </a:p>
          <a:p>
            <a:endParaRPr lang="en-GB" sz="3600" dirty="0"/>
          </a:p>
          <a:p>
            <a:r>
              <a:rPr lang="en-GB" sz="3600" dirty="0">
                <a:hlinkClick r:id="rId4"/>
              </a:rPr>
              <a:t>https://www.redonzekleiputten.be/</a:t>
            </a:r>
            <a:endParaRPr lang="en-GB" sz="36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527EF8F-D866-48A3-A333-1398C9CD4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43" y="462042"/>
            <a:ext cx="3452500" cy="361758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684263-757D-4F3E-9A74-1E3F63FF4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1428409"/>
            <a:ext cx="6096000" cy="25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15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739" y="91600"/>
            <a:ext cx="1847663" cy="155121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AB94871-7E71-4050-9A15-158C9A8BD8BF}"/>
              </a:ext>
            </a:extLst>
          </p:cNvPr>
          <p:cNvSpPr txBox="1"/>
          <p:nvPr/>
        </p:nvSpPr>
        <p:spPr>
          <a:xfrm>
            <a:off x="5336638" y="1875926"/>
            <a:ext cx="59954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9600" dirty="0"/>
              <a:t>PRUP</a:t>
            </a:r>
          </a:p>
          <a:p>
            <a:pPr algn="ctr"/>
            <a:r>
              <a:rPr lang="nl-BE" sz="3600" dirty="0"/>
              <a:t>Groengebied </a:t>
            </a:r>
            <a:r>
              <a:rPr lang="nl-BE" sz="3600" dirty="0" err="1"/>
              <a:t>Terhagen</a:t>
            </a:r>
            <a:r>
              <a:rPr lang="nl-BE" sz="3600" dirty="0"/>
              <a:t> - Boom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41B7FA-AC93-4632-99E0-77F69733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1D0D38-DC0A-43F0-80E5-001BF66F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14</a:t>
            </a:fld>
            <a:endParaRPr lang="en-GB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135378A-820E-4B2A-A188-6755419C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15" y="0"/>
            <a:ext cx="4586098" cy="46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25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739" y="91600"/>
            <a:ext cx="1847663" cy="1551219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41B7FA-AC93-4632-99E0-77F69733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1D0D38-DC0A-43F0-80E5-001BF66F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15</a:t>
            </a:fld>
            <a:endParaRPr lang="en-GB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220E0156-4728-4BC8-8A7C-ED3437FAE915}"/>
              </a:ext>
            </a:extLst>
          </p:cNvPr>
          <p:cNvSpPr txBox="1">
            <a:spLocks/>
          </p:cNvSpPr>
          <p:nvPr/>
        </p:nvSpPr>
        <p:spPr>
          <a:xfrm>
            <a:off x="485775" y="1063382"/>
            <a:ext cx="8229600" cy="579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2400" dirty="0"/>
              <a:t>PRUP Groengebied</a:t>
            </a:r>
          </a:p>
        </p:txBody>
      </p:sp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52F0B8D3-8CB4-4627-BB4D-5DB25839B66E}"/>
              </a:ext>
            </a:extLst>
          </p:cNvPr>
          <p:cNvSpPr txBox="1">
            <a:spLocks/>
          </p:cNvSpPr>
          <p:nvPr/>
        </p:nvSpPr>
        <p:spPr>
          <a:xfrm>
            <a:off x="545592" y="1789175"/>
            <a:ext cx="11100816" cy="272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>
              <a:lnSpc>
                <a:spcPct val="150000"/>
              </a:lnSpc>
            </a:pPr>
            <a:r>
              <a:rPr lang="nl-BE" sz="1800" dirty="0"/>
              <a:t>Doelstelling: </a:t>
            </a:r>
          </a:p>
          <a:p>
            <a:pPr marL="285750" indent="-285750" algn="l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/>
              <a:t>wijzigen van gewestplanbestemming “golfterrein” naar een groene bestemming met mogelijkheden van zachte recreatie (wandelen, spelen, fietsen, rust- en natuurbeleving).</a:t>
            </a:r>
          </a:p>
          <a:p>
            <a:pPr marL="285750" indent="-285750" algn="l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/>
              <a:t>+ kleine zone voor beperkte infrastructuur voor recreatie (vissersclub, jeugdbeweging, sportclub, sanitair, …)</a:t>
            </a:r>
          </a:p>
          <a:p>
            <a:pPr marL="285750" indent="-285750" algn="l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/>
              <a:t>GEEN CAMPING TOMORROWLAND</a:t>
            </a:r>
          </a:p>
          <a:p>
            <a:pPr marL="285750" indent="-285750" algn="l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800" dirty="0"/>
          </a:p>
          <a:p>
            <a:pPr algn="l" fontAlgn="ctr">
              <a:lnSpc>
                <a:spcPct val="150000"/>
              </a:lnSpc>
            </a:pPr>
            <a:endParaRPr lang="nl-BE" sz="1800" dirty="0"/>
          </a:p>
          <a:p>
            <a:pPr algn="l" fontAlgn="ctr">
              <a:lnSpc>
                <a:spcPct val="150000"/>
              </a:lnSpc>
            </a:pPr>
            <a:endParaRPr lang="nl-BE" dirty="0"/>
          </a:p>
          <a:p>
            <a:pPr algn="l" fontAlgn="ctr">
              <a:lnSpc>
                <a:spcPct val="150000"/>
              </a:lnSpc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66610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739" y="91600"/>
            <a:ext cx="1847663" cy="155121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AB94871-7E71-4050-9A15-158C9A8BD8BF}"/>
              </a:ext>
            </a:extLst>
          </p:cNvPr>
          <p:cNvSpPr txBox="1"/>
          <p:nvPr/>
        </p:nvSpPr>
        <p:spPr>
          <a:xfrm>
            <a:off x="1027209" y="2592388"/>
            <a:ext cx="101375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6000" dirty="0"/>
              <a:t>Ruimtevraag van Tomorrowland</a:t>
            </a:r>
          </a:p>
          <a:p>
            <a:pPr algn="ctr"/>
            <a:r>
              <a:rPr lang="nl-BE" sz="6000" dirty="0" err="1"/>
              <a:t>DreamVille</a:t>
            </a:r>
            <a:endParaRPr lang="en-GB" sz="60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41B7FA-AC93-4632-99E0-77F69733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1D0D38-DC0A-43F0-80E5-001BF66F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56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739" y="91600"/>
            <a:ext cx="1847663" cy="1551219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41B7FA-AC93-4632-99E0-77F69733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1D0D38-DC0A-43F0-80E5-001BF66F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17</a:t>
            </a:fld>
            <a:endParaRPr lang="en-GB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C603AFA-E3F6-405F-B617-1BD52D8A9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42" y="1019869"/>
            <a:ext cx="9400979" cy="533648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BF451A2-6738-4A9E-BA93-C0110583B786}"/>
              </a:ext>
            </a:extLst>
          </p:cNvPr>
          <p:cNvSpPr txBox="1"/>
          <p:nvPr/>
        </p:nvSpPr>
        <p:spPr>
          <a:xfrm>
            <a:off x="657226" y="220878"/>
            <a:ext cx="898187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err="1"/>
              <a:t>DreamVille</a:t>
            </a:r>
            <a:r>
              <a:rPr lang="en-GB" sz="3600" dirty="0"/>
              <a:t>: Camping in </a:t>
            </a:r>
            <a:r>
              <a:rPr lang="en-GB" sz="3600" dirty="0" err="1"/>
              <a:t>ontginningsgebied</a:t>
            </a:r>
            <a:endParaRPr lang="en-GB" sz="3600" dirty="0"/>
          </a:p>
        </p:txBody>
      </p:sp>
      <p:sp>
        <p:nvSpPr>
          <p:cNvPr id="2" name="Pijl: rechts 1">
            <a:extLst>
              <a:ext uri="{FF2B5EF4-FFF2-40B4-BE49-F238E27FC236}">
                <a16:creationId xmlns:a16="http://schemas.microsoft.com/office/drawing/2014/main" id="{4E1D0802-6B8B-4401-8007-E45AF0FE0E3B}"/>
              </a:ext>
            </a:extLst>
          </p:cNvPr>
          <p:cNvSpPr/>
          <p:nvPr/>
        </p:nvSpPr>
        <p:spPr>
          <a:xfrm rot="15316894">
            <a:off x="7780925" y="3238091"/>
            <a:ext cx="1028700" cy="3818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BEAA9ACA-1BBA-4490-8A10-F1C92D8D08F5}"/>
              </a:ext>
            </a:extLst>
          </p:cNvPr>
          <p:cNvSpPr/>
          <p:nvPr/>
        </p:nvSpPr>
        <p:spPr>
          <a:xfrm rot="15316894">
            <a:off x="6833457" y="3603650"/>
            <a:ext cx="1028700" cy="3818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823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739" y="91600"/>
            <a:ext cx="1847663" cy="1551219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41B7FA-AC93-4632-99E0-77F69733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1D0D38-DC0A-43F0-80E5-001BF66F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18</a:t>
            </a:fld>
            <a:endParaRPr lang="en-GB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BF451A2-6738-4A9E-BA93-C0110583B786}"/>
              </a:ext>
            </a:extLst>
          </p:cNvPr>
          <p:cNvSpPr txBox="1"/>
          <p:nvPr/>
        </p:nvSpPr>
        <p:spPr>
          <a:xfrm>
            <a:off x="657226" y="220878"/>
            <a:ext cx="898187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err="1"/>
              <a:t>DreamVille</a:t>
            </a:r>
            <a:r>
              <a:rPr lang="en-GB" sz="3600" dirty="0"/>
              <a:t>: Camping in </a:t>
            </a:r>
            <a:r>
              <a:rPr lang="en-GB" sz="3600" dirty="0" err="1"/>
              <a:t>ontginningsgebied</a:t>
            </a:r>
            <a:endParaRPr lang="en-GB" sz="36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AC898A5-0621-4F47-88EE-7577138DD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" y="1185361"/>
            <a:ext cx="8553429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47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41B7FA-AC93-4632-99E0-77F69733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1D0D38-DC0A-43F0-80E5-001BF66F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19</a:t>
            </a:fld>
            <a:endParaRPr lang="en-GB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BF451A2-6738-4A9E-BA93-C0110583B786}"/>
              </a:ext>
            </a:extLst>
          </p:cNvPr>
          <p:cNvSpPr txBox="1"/>
          <p:nvPr/>
        </p:nvSpPr>
        <p:spPr>
          <a:xfrm>
            <a:off x="657226" y="220878"/>
            <a:ext cx="898187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err="1"/>
              <a:t>DreamVille</a:t>
            </a:r>
            <a:r>
              <a:rPr lang="en-GB" sz="3600" dirty="0"/>
              <a:t>: Camping in </a:t>
            </a:r>
            <a:r>
              <a:rPr lang="en-GB" sz="3600" dirty="0" err="1"/>
              <a:t>ontginningsgebied</a:t>
            </a:r>
            <a:endParaRPr lang="en-GB" sz="36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BA9897-CB59-474C-A834-F6BE13855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6" y="945113"/>
            <a:ext cx="9885714" cy="533333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739" y="91600"/>
            <a:ext cx="1847663" cy="15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739" y="91600"/>
            <a:ext cx="1847663" cy="155121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AB94871-7E71-4050-9A15-158C9A8BD8BF}"/>
              </a:ext>
            </a:extLst>
          </p:cNvPr>
          <p:cNvSpPr txBox="1"/>
          <p:nvPr/>
        </p:nvSpPr>
        <p:spPr>
          <a:xfrm>
            <a:off x="982036" y="1642819"/>
            <a:ext cx="102279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9600" dirty="0"/>
              <a:t>Kleiputten </a:t>
            </a:r>
            <a:r>
              <a:rPr lang="nl-BE" sz="9600" dirty="0" err="1"/>
              <a:t>Terhagen</a:t>
            </a:r>
            <a:endParaRPr lang="nl-BE" sz="9600" dirty="0"/>
          </a:p>
          <a:p>
            <a:pPr algn="ctr"/>
            <a:r>
              <a:rPr lang="nl-BE" sz="9600" dirty="0"/>
              <a:t>Sanering</a:t>
            </a:r>
            <a:endParaRPr lang="en-GB" sz="96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41B7FA-AC93-4632-99E0-77F69733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1D0D38-DC0A-43F0-80E5-001BF66F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84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739" y="91600"/>
            <a:ext cx="1847663" cy="1551219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41B7FA-AC93-4632-99E0-77F69733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1D0D38-DC0A-43F0-80E5-001BF66F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20</a:t>
            </a:fld>
            <a:endParaRPr lang="en-GB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9571A05-9CC1-462C-B600-690E5E2F3F83}"/>
              </a:ext>
            </a:extLst>
          </p:cNvPr>
          <p:cNvSpPr txBox="1"/>
          <p:nvPr/>
        </p:nvSpPr>
        <p:spPr>
          <a:xfrm>
            <a:off x="3627120" y="2644170"/>
            <a:ext cx="567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/>
              <a:t>The End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2895050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EC89176-4B31-4240-9D17-77A543A2309F}"/>
              </a:ext>
            </a:extLst>
          </p:cNvPr>
          <p:cNvSpPr txBox="1"/>
          <p:nvPr/>
        </p:nvSpPr>
        <p:spPr>
          <a:xfrm>
            <a:off x="1836381" y="285852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PRUP </a:t>
            </a:r>
            <a:r>
              <a:rPr lang="en-GB" dirty="0" err="1"/>
              <a:t>Ruimtevraag</a:t>
            </a:r>
            <a:r>
              <a:rPr lang="en-GB" dirty="0"/>
              <a:t> van Tomorrowland   </a:t>
            </a:r>
          </a:p>
          <a:p>
            <a:r>
              <a:rPr lang="en-GB" dirty="0"/>
              <a:t>https://kleiputtenterhagen.be/news_items/1113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024092-2317-4E85-8CF0-848FCCC377F8}"/>
              </a:ext>
            </a:extLst>
          </p:cNvPr>
          <p:cNvSpPr txBox="1"/>
          <p:nvPr/>
        </p:nvSpPr>
        <p:spPr>
          <a:xfrm>
            <a:off x="1834997" y="1249280"/>
            <a:ext cx="609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Kleiputten</a:t>
            </a:r>
            <a:r>
              <a:rPr lang="en-GB" dirty="0"/>
              <a:t> </a:t>
            </a:r>
            <a:r>
              <a:rPr lang="en-GB" dirty="0" err="1"/>
              <a:t>Terhagen</a:t>
            </a:r>
            <a:r>
              <a:rPr lang="en-GB" dirty="0"/>
              <a:t>:</a:t>
            </a:r>
          </a:p>
          <a:p>
            <a:r>
              <a:rPr lang="en-GB" dirty="0"/>
              <a:t>https://kleiputtenterhagen.be/news_items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8B20E65-769E-4F49-BDE8-1BAEB2B0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3F7F10-3D1C-4F17-BFDE-BC20E161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19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907BACC-B923-4893-A555-54AB8709D42B}"/>
              </a:ext>
            </a:extLst>
          </p:cNvPr>
          <p:cNvSpPr txBox="1"/>
          <p:nvPr/>
        </p:nvSpPr>
        <p:spPr>
          <a:xfrm>
            <a:off x="1300734" y="155269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Arial" panose="020B0604020202020204" pitchFamily="34" charset="0"/>
              </a:rPr>
              <a:t>BATNEEC-</a:t>
            </a:r>
            <a:r>
              <a:rPr lang="en-GB" sz="1800" b="0" i="0" u="none" strike="noStrike" baseline="0" dirty="0" err="1">
                <a:latin typeface="Arial" panose="020B0604020202020204" pitchFamily="34" charset="0"/>
              </a:rPr>
              <a:t>afweging</a:t>
            </a:r>
            <a:endParaRPr lang="en-GB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656CE4E-26A9-4C2E-A1BA-F08A8D2C5CCA}"/>
              </a:ext>
            </a:extLst>
          </p:cNvPr>
          <p:cNvSpPr txBox="1"/>
          <p:nvPr/>
        </p:nvSpPr>
        <p:spPr>
          <a:xfrm>
            <a:off x="1346454" y="3006590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Arial" panose="020B0604020202020204" pitchFamily="34" charset="0"/>
              </a:rPr>
              <a:t>BATNEEC-</a:t>
            </a:r>
            <a:r>
              <a:rPr lang="en-GB" sz="1800" b="0" i="0" u="none" strike="noStrike" baseline="0" dirty="0" err="1">
                <a:latin typeface="Arial" panose="020B0604020202020204" pitchFamily="34" charset="0"/>
              </a:rPr>
              <a:t>afweging</a:t>
            </a:r>
            <a:r>
              <a:rPr lang="en-GB" sz="1800" b="0" i="0" u="none" strike="noStrike" baseline="0" dirty="0">
                <a:latin typeface="Arial" panose="020B0604020202020204" pitchFamily="34" charset="0"/>
              </a:rPr>
              <a:t> (met </a:t>
            </a:r>
            <a:r>
              <a:rPr lang="en-GB" sz="1800" b="0" i="0" u="none" strike="noStrike" baseline="0" dirty="0" err="1">
                <a:latin typeface="Arial" panose="020B0604020202020204" pitchFamily="34" charset="0"/>
              </a:rPr>
              <a:t>getrapte</a:t>
            </a:r>
            <a:r>
              <a:rPr lang="en-GB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GB" sz="1800" b="0" i="0" u="none" strike="noStrike" baseline="0" dirty="0" err="1">
                <a:latin typeface="Arial" panose="020B0604020202020204" pitchFamily="34" charset="0"/>
              </a:rPr>
              <a:t>multicriteriaanalyse</a:t>
            </a:r>
            <a:r>
              <a:rPr lang="en-GB" sz="1800" b="0" i="0" u="none" strike="noStrike" baseline="0" dirty="0">
                <a:latin typeface="Arial" panose="020B0604020202020204" pitchFamily="34" charset="0"/>
              </a:rPr>
              <a:t>)</a:t>
            </a:r>
            <a:endParaRPr lang="en-GB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5E0429B-957D-42CC-8BC4-049203D6435E}"/>
              </a:ext>
            </a:extLst>
          </p:cNvPr>
          <p:cNvSpPr txBox="1"/>
          <p:nvPr/>
        </p:nvSpPr>
        <p:spPr>
          <a:xfrm>
            <a:off x="1218438" y="345438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0" i="0" dirty="0">
                <a:solidFill>
                  <a:srgbClr val="333333"/>
                </a:solidFill>
                <a:effectLst/>
                <a:latin typeface="latoregular"/>
              </a:rPr>
              <a:t>oriënterend en beschrijvend bodemonderzoek (</a:t>
            </a:r>
            <a:r>
              <a:rPr lang="nl-BE" b="1" i="0" dirty="0">
                <a:solidFill>
                  <a:srgbClr val="333333"/>
                </a:solidFill>
                <a:effectLst/>
                <a:latin typeface="latoregular"/>
              </a:rPr>
              <a:t>OBBO</a:t>
            </a:r>
            <a:r>
              <a:rPr lang="nl-BE" b="0" i="0" dirty="0">
                <a:solidFill>
                  <a:srgbClr val="333333"/>
                </a:solidFill>
                <a:effectLst/>
                <a:latin typeface="latoregular"/>
              </a:rPr>
              <a:t>) </a:t>
            </a:r>
            <a:endParaRPr lang="en-GB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B26A6E1-55AB-4B97-9BB7-FFF8436BA084}"/>
              </a:ext>
            </a:extLst>
          </p:cNvPr>
          <p:cNvSpPr txBox="1"/>
          <p:nvPr/>
        </p:nvSpPr>
        <p:spPr>
          <a:xfrm>
            <a:off x="1353312" y="409115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latoregular"/>
              </a:rPr>
              <a:t> 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latoregular"/>
              </a:rPr>
              <a:t>bodemsaneringsproject</a:t>
            </a:r>
            <a:r>
              <a:rPr lang="en-GB" b="0" i="0" dirty="0">
                <a:solidFill>
                  <a:srgbClr val="333333"/>
                </a:solidFill>
                <a:effectLst/>
                <a:latin typeface="latoregular"/>
              </a:rPr>
              <a:t> (</a:t>
            </a:r>
            <a:r>
              <a:rPr lang="en-GB" b="1" i="0" dirty="0">
                <a:solidFill>
                  <a:srgbClr val="333333"/>
                </a:solidFill>
                <a:effectLst/>
                <a:latin typeface="latoregular"/>
              </a:rPr>
              <a:t>BSP</a:t>
            </a:r>
            <a:r>
              <a:rPr lang="en-GB" b="0" i="0" dirty="0">
                <a:solidFill>
                  <a:srgbClr val="333333"/>
                </a:solidFill>
                <a:effectLst/>
                <a:latin typeface="latoregular"/>
              </a:rPr>
              <a:t>)</a:t>
            </a:r>
            <a:endParaRPr lang="en-GB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A4FFB9F-8A56-47DE-854D-116EBEDB5376}"/>
              </a:ext>
            </a:extLst>
          </p:cNvPr>
          <p:cNvSpPr txBox="1"/>
          <p:nvPr/>
        </p:nvSpPr>
        <p:spPr>
          <a:xfrm>
            <a:off x="1300734" y="1956476"/>
            <a:ext cx="8794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1" i="0" dirty="0" err="1">
                <a:solidFill>
                  <a:srgbClr val="333333"/>
                </a:solidFill>
                <a:effectLst/>
                <a:latin typeface="latoregular"/>
              </a:rPr>
              <a:t>Vlarebo</a:t>
            </a:r>
            <a:r>
              <a:rPr lang="nl-BE" b="0" i="0" dirty="0">
                <a:solidFill>
                  <a:srgbClr val="333333"/>
                </a:solidFill>
                <a:effectLst/>
                <a:latin typeface="latoregular"/>
              </a:rPr>
              <a:t>, het Vlaams Reglement rond bodemsanering en bodembescherming</a:t>
            </a:r>
            <a:endParaRPr lang="en-GB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5E32578-C340-4309-8ECC-AD26FBA1CB5F}"/>
              </a:ext>
            </a:extLst>
          </p:cNvPr>
          <p:cNvSpPr txBox="1"/>
          <p:nvPr/>
        </p:nvSpPr>
        <p:spPr>
          <a:xfrm>
            <a:off x="1218438" y="4504502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0" i="0" dirty="0">
                <a:solidFill>
                  <a:srgbClr val="333333"/>
                </a:solidFill>
                <a:effectLst/>
                <a:latin typeface="latoregular"/>
              </a:rPr>
              <a:t>ruimtelijke uitvoeringsplannen (</a:t>
            </a:r>
            <a:r>
              <a:rPr lang="nl-BE" b="0" i="0" dirty="0" err="1">
                <a:solidFill>
                  <a:srgbClr val="333333"/>
                </a:solidFill>
                <a:effectLst/>
                <a:latin typeface="latoregular"/>
              </a:rPr>
              <a:t>RUP’s</a:t>
            </a:r>
            <a:r>
              <a:rPr lang="nl-BE" b="0" i="0" dirty="0">
                <a:solidFill>
                  <a:srgbClr val="333333"/>
                </a:solidFill>
                <a:effectLst/>
                <a:latin typeface="latoregular"/>
              </a:rPr>
              <a:t>) of milieueffectrapporten (plan-</a:t>
            </a:r>
            <a:r>
              <a:rPr lang="nl-BE" b="1" i="0" dirty="0" err="1">
                <a:solidFill>
                  <a:srgbClr val="333333"/>
                </a:solidFill>
                <a:effectLst/>
                <a:latin typeface="latoregular"/>
              </a:rPr>
              <a:t>MER</a:t>
            </a:r>
            <a:r>
              <a:rPr lang="nl-BE" b="0" i="0" dirty="0" err="1">
                <a:solidFill>
                  <a:srgbClr val="333333"/>
                </a:solidFill>
                <a:effectLst/>
                <a:latin typeface="latoregular"/>
              </a:rPr>
              <a:t>’s</a:t>
            </a:r>
            <a:r>
              <a:rPr lang="nl-BE" b="0" i="0" dirty="0">
                <a:solidFill>
                  <a:srgbClr val="333333"/>
                </a:solidFill>
                <a:effectLst/>
                <a:latin typeface="latoregular"/>
              </a:rPr>
              <a:t> en project-</a:t>
            </a:r>
            <a:r>
              <a:rPr lang="nl-BE" b="1" i="0" dirty="0" err="1">
                <a:solidFill>
                  <a:srgbClr val="333333"/>
                </a:solidFill>
                <a:effectLst/>
                <a:latin typeface="latoregular"/>
              </a:rPr>
              <a:t>MER</a:t>
            </a:r>
            <a:r>
              <a:rPr lang="nl-BE" b="0" i="0" dirty="0" err="1">
                <a:solidFill>
                  <a:srgbClr val="333333"/>
                </a:solidFill>
                <a:effectLst/>
                <a:latin typeface="latoregular"/>
              </a:rPr>
              <a:t>’s</a:t>
            </a:r>
            <a:r>
              <a:rPr lang="nl-BE" b="0" i="0" dirty="0">
                <a:solidFill>
                  <a:srgbClr val="333333"/>
                </a:solidFill>
                <a:effectLst/>
                <a:latin typeface="latoregular"/>
              </a:rPr>
              <a:t>).</a:t>
            </a:r>
            <a:endParaRPr lang="en-GB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2C6500E-077B-4F3C-9CDD-D8DD23A10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16DF5-2D0C-4575-B9A5-304C19CF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575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065E80BD-8B74-46DF-80C2-040CEFB069C0}"/>
              </a:ext>
            </a:extLst>
          </p:cNvPr>
          <p:cNvSpPr txBox="1"/>
          <p:nvPr/>
        </p:nvSpPr>
        <p:spPr>
          <a:xfrm>
            <a:off x="3047238" y="1905506"/>
            <a:ext cx="897712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>
              <a:spcBef>
                <a:spcPts val="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nl-BE" dirty="0">
                <a:solidFill>
                  <a:schemeClr val="tx2"/>
                </a:solidFill>
                <a:latin typeface="Verdana"/>
                <a:ea typeface="ＭＳ Ｐゴシック" charset="-128"/>
              </a:rPr>
              <a:t>Studies / documenten : </a:t>
            </a:r>
          </a:p>
          <a:p>
            <a:pPr marL="742950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0215" algn="l"/>
              </a:tabLst>
            </a:pPr>
            <a:r>
              <a:rPr lang="nl-BE" dirty="0">
                <a:solidFill>
                  <a:schemeClr val="tx2"/>
                </a:solidFill>
                <a:latin typeface="Verdana"/>
                <a:ea typeface="ＭＳ Ｐゴシック" charset="-128"/>
              </a:rPr>
              <a:t>Opmaak tientallen plannen voor OMV aanvraag</a:t>
            </a:r>
          </a:p>
          <a:p>
            <a:pPr marL="742950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0215" algn="l"/>
              </a:tabLst>
            </a:pPr>
            <a:r>
              <a:rPr lang="nl-BE" dirty="0">
                <a:solidFill>
                  <a:schemeClr val="tx2"/>
                </a:solidFill>
                <a:latin typeface="Verdana"/>
                <a:ea typeface="ＭＳ Ｐゴシック" charset="-128"/>
              </a:rPr>
              <a:t>Aanvulling BSP als bijlage bij OMV (ontwerp)</a:t>
            </a:r>
          </a:p>
          <a:p>
            <a:pPr marL="742950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0215" algn="l"/>
              </a:tabLst>
            </a:pPr>
            <a:r>
              <a:rPr lang="nl-BE" dirty="0">
                <a:solidFill>
                  <a:schemeClr val="tx2"/>
                </a:solidFill>
                <a:latin typeface="Verdana"/>
                <a:ea typeface="ＭＳ Ｐゴシック" charset="-128"/>
              </a:rPr>
              <a:t>Waterhuishoudingsstudie (ontwerp)</a:t>
            </a:r>
          </a:p>
          <a:p>
            <a:pPr marL="742950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0215" algn="l"/>
              </a:tabLst>
            </a:pPr>
            <a:r>
              <a:rPr lang="nl-BE" dirty="0">
                <a:solidFill>
                  <a:schemeClr val="tx2"/>
                </a:solidFill>
                <a:latin typeface="Verdana"/>
                <a:ea typeface="ＭＳ Ｐゴシック" charset="-128"/>
              </a:rPr>
              <a:t>Boscompensatieformulier (ontwerp)</a:t>
            </a:r>
          </a:p>
          <a:p>
            <a:pPr marL="742950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0215" algn="l"/>
              </a:tabLst>
            </a:pPr>
            <a:r>
              <a:rPr lang="nl-BE" dirty="0">
                <a:solidFill>
                  <a:schemeClr val="tx2"/>
                </a:solidFill>
                <a:latin typeface="Verdana"/>
                <a:ea typeface="ＭＳ Ｐゴシック" charset="-128"/>
              </a:rPr>
              <a:t>Nota vegetatiewijziging (ontwerp)</a:t>
            </a:r>
          </a:p>
          <a:p>
            <a:pPr marL="742950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0215" algn="l"/>
              </a:tabLst>
            </a:pPr>
            <a:r>
              <a:rPr lang="nl-BE" dirty="0">
                <a:solidFill>
                  <a:schemeClr val="tx2"/>
                </a:solidFill>
                <a:latin typeface="Verdana"/>
                <a:ea typeface="ＭＳ Ｐゴシック" charset="-128"/>
              </a:rPr>
              <a:t>Nota toetsing stikstofarrest (ontwerp)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F52A715-DBA8-4037-A0FC-287DF7188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2AAA4A-1E72-489C-850F-C1E5C264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87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D877902-6996-4AE7-BA24-AE2E3BE1BC2A}"/>
              </a:ext>
            </a:extLst>
          </p:cNvPr>
          <p:cNvSpPr txBox="1"/>
          <p:nvPr/>
        </p:nvSpPr>
        <p:spPr>
          <a:xfrm>
            <a:off x="2055308" y="202886"/>
            <a:ext cx="65296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err="1"/>
              <a:t>Historiek</a:t>
            </a:r>
            <a:endParaRPr lang="en-GB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DADB6E8-40AF-4D99-AB15-3B64789782D4}"/>
              </a:ext>
            </a:extLst>
          </p:cNvPr>
          <p:cNvSpPr txBox="1"/>
          <p:nvPr/>
        </p:nvSpPr>
        <p:spPr>
          <a:xfrm>
            <a:off x="404892" y="938723"/>
            <a:ext cx="1133507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Saneringsplicht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l"/>
            <a:endParaRPr lang="en-GB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Op </a:t>
            </a:r>
            <a:r>
              <a:rPr lang="nl-BE" sz="14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5 september 2014 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werd door </a:t>
            </a:r>
            <a:r>
              <a:rPr lang="nl-B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Tractebel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Engineering een oriënterend en beschrijvend bodemonderzoek (</a:t>
            </a:r>
            <a:r>
              <a:rPr lang="nl-BE" sz="14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OBBO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MT"/>
              </a:rPr>
              <a:t>opgemaakt met als titel ‘Oriënterend en beschrijvend bodemonderzoek voormalige kleiontginning 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gelegen tussen de Bosstraat, de Kapelstraat en de </a:t>
            </a:r>
            <a:r>
              <a:rPr lang="nl-B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Hoogstaat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te Boom en Ru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MT"/>
              </a:rPr>
              <a:t>mst’. Bij het verslag van het 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bodemonderzoek vroeg de OVAM aanvullende gegevens (ref. 20140442711). Op 8 oktober 2014 ontving de OVAM de aanvullingen. Op 5 december 2014 vroeg de OVAM via mail aanvullende gegevens, op 25 februari 2015 ontving de OVAM deze aanvullingen. Het </a:t>
            </a:r>
            <a:r>
              <a:rPr lang="nl-BE" sz="14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rapport werd door de OVAM conform verklaard 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in haar schrijven van 9 maart 2015 met referentie BB-O-WS-20150108350 (dossiernummer: 64785).</a:t>
            </a:r>
          </a:p>
          <a:p>
            <a:pPr algn="l"/>
            <a:endParaRPr lang="nl-BE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Volgende verontreinigingen werden in het OBBO vastgesteld en opgenomen in de </a:t>
            </a:r>
            <a:r>
              <a:rPr lang="nl-B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conformverklaring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van</a:t>
            </a:r>
          </a:p>
          <a:p>
            <a:pPr algn="l"/>
            <a:r>
              <a:rPr lang="en-GB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OVAM </a:t>
            </a:r>
            <a:r>
              <a:rPr lang="en-GB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als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400" b="0" i="0" u="none" strike="noStrike" baseline="0" dirty="0" err="1">
                <a:solidFill>
                  <a:srgbClr val="FF0000"/>
                </a:solidFill>
                <a:latin typeface="Arial" panose="020B0604020202020204" pitchFamily="34" charset="0"/>
              </a:rPr>
              <a:t>saneringsplichtig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r>
              <a:rPr lang="nl-BE" sz="1400" b="0" i="0" u="none" strike="noStrike" baseline="0" dirty="0">
                <a:solidFill>
                  <a:srgbClr val="1D1D1D"/>
                </a:solidFill>
                <a:latin typeface="ArialMT"/>
              </a:rPr>
              <a:t>• </a:t>
            </a:r>
            <a:r>
              <a:rPr lang="nl-BE" sz="14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Anionen en kationen in grondwater </a:t>
            </a:r>
            <a:r>
              <a:rPr lang="nl-BE" sz="1400" b="0" i="0" u="none" strike="noStrike" baseline="0" dirty="0">
                <a:solidFill>
                  <a:srgbClr val="1D1D1D"/>
                </a:solidFill>
                <a:latin typeface="Arial" panose="020B0604020202020204" pitchFamily="34" charset="0"/>
              </a:rPr>
              <a:t>(ref. 6): in het grondwater werd een historische verontreiniging met anionen en kationen vastgesteld ter hoogte van de volledige </a:t>
            </a:r>
            <a:r>
              <a:rPr lang="nl-BE" sz="1400" b="0" i="0" u="none" strike="noStrike" baseline="0" dirty="0" err="1">
                <a:solidFill>
                  <a:srgbClr val="1D1D1D"/>
                </a:solidFill>
                <a:latin typeface="Arial" panose="020B0604020202020204" pitchFamily="34" charset="0"/>
              </a:rPr>
              <a:t>onderzoekslocatie</a:t>
            </a:r>
            <a:r>
              <a:rPr lang="nl-BE" sz="1400" b="0" i="0" u="none" strike="noStrike" baseline="0" dirty="0">
                <a:solidFill>
                  <a:srgbClr val="1D1D1D"/>
                </a:solidFill>
                <a:latin typeface="Arial" panose="020B0604020202020204" pitchFamily="34" charset="0"/>
              </a:rPr>
              <a:t>. Deze verontreiniging vormt een ernstige bodemverontreiniging waarvoor bodemsanering noodzakelijk is (Figuur 3-8);</a:t>
            </a:r>
          </a:p>
          <a:p>
            <a:pPr lvl="1"/>
            <a:r>
              <a:rPr lang="nl-BE" sz="1400" b="0" i="0" u="none" strike="noStrike" baseline="0" dirty="0">
                <a:solidFill>
                  <a:srgbClr val="1D1D1D"/>
                </a:solidFill>
                <a:latin typeface="ArialMT"/>
              </a:rPr>
              <a:t>• </a:t>
            </a:r>
            <a:r>
              <a:rPr lang="nl-BE" sz="14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Asbest in bodem </a:t>
            </a:r>
            <a:r>
              <a:rPr lang="nl-BE" sz="1400" b="0" i="0" u="none" strike="noStrike" baseline="0" dirty="0">
                <a:solidFill>
                  <a:srgbClr val="1D1D1D"/>
                </a:solidFill>
                <a:latin typeface="Arial" panose="020B0604020202020204" pitchFamily="34" charset="0"/>
              </a:rPr>
              <a:t>(ref. 8): in het vaste deel van de aarde werd een historische verontreiniging met asbest vastgesteld ter hoogte van het </a:t>
            </a:r>
            <a:r>
              <a:rPr lang="nl-BE" sz="1400" b="0" i="0" u="none" strike="noStrike" baseline="0" dirty="0" err="1">
                <a:solidFill>
                  <a:srgbClr val="1D1D1D"/>
                </a:solidFill>
                <a:latin typeface="Arial" panose="020B0604020202020204" pitchFamily="34" charset="0"/>
              </a:rPr>
              <a:t>Eternit</a:t>
            </a:r>
            <a:r>
              <a:rPr lang="nl-BE" sz="1400" b="0" i="0" u="none" strike="noStrike" baseline="0" dirty="0">
                <a:solidFill>
                  <a:srgbClr val="1D1D1D"/>
                </a:solidFill>
                <a:latin typeface="Arial" panose="020B0604020202020204" pitchFamily="34" charset="0"/>
              </a:rPr>
              <a:t>-stort. Deze verontreiniging vormt een ernstige bodemverontreiniging waarvoor bodemsanering noodzakelijk is (Figuur 3-9).</a:t>
            </a:r>
            <a:endParaRPr lang="en-GB" sz="1400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24AE468-F251-4C90-B3FF-78DDA2C5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6F24AE6-286F-4D5E-92F9-1E37C86F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947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D877902-6996-4AE7-BA24-AE2E3BE1BC2A}"/>
              </a:ext>
            </a:extLst>
          </p:cNvPr>
          <p:cNvSpPr txBox="1"/>
          <p:nvPr/>
        </p:nvSpPr>
        <p:spPr>
          <a:xfrm>
            <a:off x="2055308" y="202886"/>
            <a:ext cx="65296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err="1"/>
              <a:t>Historiek</a:t>
            </a:r>
            <a:endParaRPr lang="en-GB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24AE468-F251-4C90-B3FF-78DDA2C5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6F24AE6-286F-4D5E-92F9-1E37C86F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4</a:t>
            </a:fld>
            <a:endParaRPr lang="en-GB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DFBD9C4-9DC8-425B-B755-40448556046D}"/>
              </a:ext>
            </a:extLst>
          </p:cNvPr>
          <p:cNvSpPr txBox="1"/>
          <p:nvPr/>
        </p:nvSpPr>
        <p:spPr>
          <a:xfrm>
            <a:off x="708660" y="1167769"/>
            <a:ext cx="101650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OBBO </a:t>
            </a:r>
            <a:r>
              <a:rPr lang="nl-BE" sz="1400" dirty="0"/>
              <a:t>(</a:t>
            </a:r>
            <a:r>
              <a:rPr lang="nl-B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oriënterend en beschrijvend bodemonderzoek )  (5 sep 2014)</a:t>
            </a:r>
            <a:endParaRPr lang="nl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OVAM conform verklaring – Saneringsplicht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Kennisgeving Project-MER  (januari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BATNEEC  (B</a:t>
            </a:r>
            <a:r>
              <a:rPr lang="en-GB" b="0" i="0" dirty="0" err="1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b="0" i="0" dirty="0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 Available Technology Not Entailing Excessive Cost)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3F3F3F"/>
                </a:solidFill>
                <a:latin typeface="Arial" panose="020B0604020202020204" pitchFamily="34" charset="0"/>
              </a:rPr>
              <a:t>Voorstelling</a:t>
            </a:r>
            <a:r>
              <a:rPr lang="en-GB" dirty="0">
                <a:solidFill>
                  <a:srgbClr val="3F3F3F"/>
                </a:solidFill>
                <a:latin typeface="Arial" panose="020B0604020202020204" pitchFamily="34" charset="0"/>
              </a:rPr>
              <a:t> in “De </a:t>
            </a:r>
            <a:r>
              <a:rPr lang="en-GB" dirty="0" err="1">
                <a:solidFill>
                  <a:srgbClr val="3F3F3F"/>
                </a:solidFill>
                <a:latin typeface="Arial" panose="020B0604020202020204" pitchFamily="34" charset="0"/>
              </a:rPr>
              <a:t>Pitte</a:t>
            </a:r>
            <a:r>
              <a:rPr lang="en-GB" dirty="0">
                <a:solidFill>
                  <a:srgbClr val="3F3F3F"/>
                </a:solidFill>
                <a:latin typeface="Arial" panose="020B0604020202020204" pitchFamily="34" charset="0"/>
              </a:rPr>
              <a:t>”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Participatiemoment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1400" dirty="0"/>
              <a:t>Beperkt tot landschapsontwerp, geen inspraak op saneringsmethode.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BE" dirty="0"/>
              <a:t>INBO - </a:t>
            </a:r>
            <a:r>
              <a:rPr lang="nl-BE" sz="1200" i="0" u="none" strike="noStrike" baseline="0" dirty="0">
                <a:latin typeface="Verdana" panose="020B0604030504040204" pitchFamily="34" charset="0"/>
              </a:rPr>
              <a:t>Analyse van de mogelijkheden voor bos- en </a:t>
            </a:r>
            <a:r>
              <a:rPr lang="en-GB" sz="1200" i="0" u="none" strike="noStrike" baseline="0" dirty="0" err="1">
                <a:latin typeface="Verdana" panose="020B0604030504040204" pitchFamily="34" charset="0"/>
              </a:rPr>
              <a:t>natuurontwikkeling</a:t>
            </a:r>
            <a:r>
              <a:rPr lang="en-GB" sz="1200" i="0" u="none" strike="noStrike" baseline="0" dirty="0">
                <a:latin typeface="Verdana" panose="020B0604030504040204" pitchFamily="34" charset="0"/>
              </a:rPr>
              <a:t> in het </a:t>
            </a:r>
            <a:r>
              <a:rPr lang="en-GB" sz="1200" i="0" u="none" strike="noStrike" baseline="0" dirty="0" err="1">
                <a:latin typeface="Verdana" panose="020B0604030504040204" pitchFamily="34" charset="0"/>
              </a:rPr>
              <a:t>kleiontginningsgebied</a:t>
            </a:r>
            <a:r>
              <a:rPr lang="en-GB" sz="1200" i="0" u="none" strike="noStrike" baseline="0" dirty="0">
                <a:latin typeface="Verdana" panose="020B0604030504040204" pitchFamily="34" charset="0"/>
              </a:rPr>
              <a:t> </a:t>
            </a:r>
            <a:r>
              <a:rPr lang="nl-BE" sz="1200" i="0" u="none" strike="noStrike" baseline="0" dirty="0">
                <a:latin typeface="Verdana" panose="020B0604030504040204" pitchFamily="34" charset="0"/>
              </a:rPr>
              <a:t>van Rumst en Boom na</a:t>
            </a:r>
            <a:br>
              <a:rPr lang="nl-BE" sz="1200" i="0" u="none" strike="noStrike" baseline="0" dirty="0">
                <a:latin typeface="Verdana" panose="020B0604030504040204" pitchFamily="34" charset="0"/>
              </a:rPr>
            </a:br>
            <a:r>
              <a:rPr lang="en-GB" sz="1200" i="0" u="none" strike="noStrike" baseline="0" dirty="0" err="1">
                <a:latin typeface="Verdana" panose="020B0604030504040204" pitchFamily="34" charset="0"/>
              </a:rPr>
              <a:t>sanering</a:t>
            </a:r>
            <a:r>
              <a:rPr lang="en-GB" sz="1200" i="0" u="none" strike="noStrike" baseline="0" dirty="0">
                <a:latin typeface="Verdana" panose="020B0604030504040204" pitchFamily="34" charset="0"/>
              </a:rPr>
              <a:t> </a:t>
            </a:r>
            <a:r>
              <a:rPr lang="en-GB" sz="1200" i="0" u="none" strike="noStrike" baseline="0" dirty="0" err="1">
                <a:latin typeface="Verdana" panose="020B0604030504040204" pitchFamily="34" charset="0"/>
              </a:rPr>
              <a:t>en</a:t>
            </a:r>
            <a:r>
              <a:rPr lang="en-GB" sz="1200" i="0" u="none" strike="noStrike" baseline="0" dirty="0">
                <a:latin typeface="Verdana" panose="020B0604030504040204" pitchFamily="34" charset="0"/>
              </a:rPr>
              <a:t> </a:t>
            </a:r>
            <a:r>
              <a:rPr lang="en-GB" sz="1200" i="0" u="none" strike="noStrike" baseline="0" dirty="0" err="1">
                <a:latin typeface="Verdana" panose="020B0604030504040204" pitchFamily="34" charset="0"/>
              </a:rPr>
              <a:t>grondberging</a:t>
            </a:r>
            <a:r>
              <a:rPr lang="en-GB" sz="1200" i="0" u="none" strike="noStrike" baseline="0" dirty="0">
                <a:latin typeface="Verdana" panose="020B0604030504040204" pitchFamily="34" charset="0"/>
              </a:rPr>
              <a:t>.  (</a:t>
            </a:r>
            <a:r>
              <a:rPr lang="en-GB" sz="1200" b="0" i="0" u="none" strike="noStrike" baseline="0" dirty="0">
                <a:latin typeface="Verdana" panose="020B0604030504040204" pitchFamily="34" charset="0"/>
              </a:rPr>
              <a:t>Project RUMBOOLAR)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BATNEEC-</a:t>
            </a:r>
            <a:r>
              <a:rPr lang="en-GB" dirty="0" err="1"/>
              <a:t>afweging</a:t>
            </a:r>
            <a:r>
              <a:rPr lang="en-GB" dirty="0"/>
              <a:t> </a:t>
            </a:r>
            <a:r>
              <a:rPr lang="en-GB" dirty="0" err="1"/>
              <a:t>bodemsaneringsproject</a:t>
            </a:r>
            <a:r>
              <a:rPr lang="en-GB" dirty="0"/>
              <a:t> (29 </a:t>
            </a:r>
            <a:r>
              <a:rPr lang="en-GB" dirty="0" err="1"/>
              <a:t>sep</a:t>
            </a:r>
            <a:r>
              <a:rPr lang="en-GB" dirty="0"/>
              <a:t> 2020)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Ontwerp</a:t>
            </a:r>
            <a:r>
              <a:rPr lang="en-GB" dirty="0"/>
              <a:t>-Project-MER (PRMER-2457)</a:t>
            </a:r>
            <a:r>
              <a:rPr lang="nl-BE" dirty="0"/>
              <a:t>  (november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Omgevingsvergunning (ingediend 9 sep 2021)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1400" dirty="0"/>
              <a:t>De Vlaamse administratie vraagt bijkomende technische informatie.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675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D877902-6996-4AE7-BA24-AE2E3BE1BC2A}"/>
              </a:ext>
            </a:extLst>
          </p:cNvPr>
          <p:cNvSpPr txBox="1"/>
          <p:nvPr/>
        </p:nvSpPr>
        <p:spPr>
          <a:xfrm>
            <a:off x="3406250" y="249381"/>
            <a:ext cx="302813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err="1"/>
              <a:t>Projectgebied</a:t>
            </a:r>
            <a:endParaRPr lang="en-GB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94F1960-CB80-4104-A3B1-B9EDD9B6D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301" y="977233"/>
            <a:ext cx="6104034" cy="547769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D73E6B4-BB2F-4F7F-8391-7D004CCEA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BFEE5D6-40FC-413D-8CFE-9DE2A484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408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2266906-043C-469B-85DB-52FB403AE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32" y="163494"/>
            <a:ext cx="3142857" cy="315238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8A18360-53AD-4FDF-AB98-4A6B73AE4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32" y="3371644"/>
            <a:ext cx="11069214" cy="3322861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27608DE-7FB4-46BA-BCA4-849A4EA4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4C77933-FA83-4109-9C28-2727A3920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023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4EF9062-73D6-414E-ACC5-97C00C118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24" y="87734"/>
            <a:ext cx="9241471" cy="674510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B48B445-1F66-4DDD-9379-D245C3B98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51" y="644925"/>
            <a:ext cx="2118409" cy="3723093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96B9290-D8A7-43B7-B1D4-B1E9A7214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F2596F6-C136-414C-A899-C88E58F2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7</a:t>
            </a:fld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82E8FFE-159A-490E-9313-2C818EACA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1" y="4814736"/>
            <a:ext cx="9830439" cy="1906739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C04B3131-79EC-46B4-A85D-82FE9E1948D4}"/>
              </a:ext>
            </a:extLst>
          </p:cNvPr>
          <p:cNvCxnSpPr>
            <a:cxnSpLocks/>
          </p:cNvCxnSpPr>
          <p:nvPr/>
        </p:nvCxnSpPr>
        <p:spPr>
          <a:xfrm flipV="1">
            <a:off x="166050" y="3108120"/>
            <a:ext cx="3581106" cy="190617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7109D975-C69A-4F5F-9FF2-4DD44F69BB93}"/>
              </a:ext>
            </a:extLst>
          </p:cNvPr>
          <p:cNvCxnSpPr>
            <a:cxnSpLocks/>
          </p:cNvCxnSpPr>
          <p:nvPr/>
        </p:nvCxnSpPr>
        <p:spPr>
          <a:xfrm flipH="1" flipV="1">
            <a:off x="8444846" y="3108120"/>
            <a:ext cx="1481305" cy="257879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596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D877902-6996-4AE7-BA24-AE2E3BE1BC2A}"/>
              </a:ext>
            </a:extLst>
          </p:cNvPr>
          <p:cNvSpPr txBox="1"/>
          <p:nvPr/>
        </p:nvSpPr>
        <p:spPr>
          <a:xfrm>
            <a:off x="2055308" y="202886"/>
            <a:ext cx="65296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/>
              <a:t>Planning – </a:t>
            </a:r>
            <a:r>
              <a:rPr lang="en-GB" sz="3600" dirty="0" err="1"/>
              <a:t>Tijd</a:t>
            </a:r>
            <a:r>
              <a:rPr lang="en-GB" sz="3600" dirty="0"/>
              <a:t>  </a:t>
            </a:r>
            <a:r>
              <a:rPr lang="en-GB" sz="2000" dirty="0"/>
              <a:t>(November 2020)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C38782D-A07C-4A4C-AF24-37105C519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83" y="1640934"/>
            <a:ext cx="10312236" cy="383684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8EB534A-F31B-4B10-8201-C392B5ACA15C}"/>
              </a:ext>
            </a:extLst>
          </p:cNvPr>
          <p:cNvSpPr txBox="1"/>
          <p:nvPr/>
        </p:nvSpPr>
        <p:spPr>
          <a:xfrm>
            <a:off x="570983" y="5596886"/>
            <a:ext cx="60947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latin typeface="Arial" panose="020B0604020202020204" pitchFamily="34" charset="0"/>
              </a:rPr>
              <a:t>Bron</a:t>
            </a:r>
            <a:r>
              <a:rPr lang="en-GB" sz="1200" b="0" i="0" u="none" strike="noStrike" baseline="0" dirty="0">
                <a:latin typeface="Arial" panose="020B0604020202020204" pitchFamily="34" charset="0"/>
              </a:rPr>
              <a:t>:   BE0116.000762 - Datum: </a:t>
            </a:r>
            <a:r>
              <a:rPr lang="en-GB" sz="1200" b="0" i="0" u="none" strike="noStrike" baseline="0" dirty="0" err="1">
                <a:latin typeface="Arial" panose="020B0604020202020204" pitchFamily="34" charset="0"/>
              </a:rPr>
              <a:t>november</a:t>
            </a:r>
            <a:r>
              <a:rPr lang="en-GB" sz="1200" b="0" i="0" u="none" strike="noStrike" baseline="0" dirty="0">
                <a:latin typeface="Arial" panose="020B0604020202020204" pitchFamily="34" charset="0"/>
              </a:rPr>
              <a:t> 2020   pg.74/212</a:t>
            </a:r>
            <a:endParaRPr lang="en-GB" sz="1200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B2A8A21-01CB-4CF6-A57B-C02FC1401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7ABFF4A-8FEB-468B-ADEC-AB1F427B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444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D877902-6996-4AE7-BA24-AE2E3BE1BC2A}"/>
              </a:ext>
            </a:extLst>
          </p:cNvPr>
          <p:cNvSpPr txBox="1"/>
          <p:nvPr/>
        </p:nvSpPr>
        <p:spPr>
          <a:xfrm>
            <a:off x="2055308" y="202886"/>
            <a:ext cx="65296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/>
              <a:t>Planning – </a:t>
            </a:r>
            <a:r>
              <a:rPr lang="en-GB" sz="3600" dirty="0" err="1"/>
              <a:t>Tijd</a:t>
            </a:r>
            <a:endParaRPr lang="en-GB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FBA9F8-4239-4FBC-942A-52D5BD95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9" y="91600"/>
            <a:ext cx="1318134" cy="110664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B2A8A21-01CB-4CF6-A57B-C02FC1401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Wijkraad  20211019:    Kleiputten Terhagen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7ABFF4A-8FEB-468B-ADEC-AB1F427B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B52-6C39-4371-97D6-ECED89FE9389}" type="slidenum">
              <a:rPr lang="en-GB" smtClean="0"/>
              <a:t>9</a:t>
            </a:fld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1709E8-45AF-4BD0-99C4-D1FD9165E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77" y="2103019"/>
            <a:ext cx="1168704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187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933</Words>
  <Application>Microsoft Office PowerPoint</Application>
  <PresentationFormat>Breedbeeld</PresentationFormat>
  <Paragraphs>150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Arial</vt:lpstr>
      <vt:lpstr>ArialMT</vt:lpstr>
      <vt:lpstr>Calibri</vt:lpstr>
      <vt:lpstr>Calibri Light</vt:lpstr>
      <vt:lpstr>latoregular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Sloeber77 Duke77</dc:creator>
  <cp:lastModifiedBy>Sloeber77 Duke77</cp:lastModifiedBy>
  <cp:revision>26</cp:revision>
  <dcterms:created xsi:type="dcterms:W3CDTF">2021-09-19T16:19:18Z</dcterms:created>
  <dcterms:modified xsi:type="dcterms:W3CDTF">2021-10-11T12:28:34Z</dcterms:modified>
</cp:coreProperties>
</file>