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8" r:id="rId2"/>
    <p:sldId id="321" r:id="rId3"/>
    <p:sldId id="322" r:id="rId4"/>
    <p:sldId id="323" r:id="rId5"/>
    <p:sldId id="326" r:id="rId6"/>
    <p:sldId id="325" r:id="rId7"/>
    <p:sldId id="343" r:id="rId8"/>
    <p:sldId id="344" r:id="rId9"/>
    <p:sldId id="333" r:id="rId10"/>
    <p:sldId id="349" r:id="rId11"/>
    <p:sldId id="350" r:id="rId12"/>
    <p:sldId id="351" r:id="rId13"/>
    <p:sldId id="324" r:id="rId14"/>
    <p:sldId id="327" r:id="rId15"/>
    <p:sldId id="329" r:id="rId16"/>
    <p:sldId id="328" r:id="rId17"/>
    <p:sldId id="342" r:id="rId18"/>
    <p:sldId id="331" r:id="rId19"/>
    <p:sldId id="283" r:id="rId20"/>
    <p:sldId id="340" r:id="rId21"/>
    <p:sldId id="332" r:id="rId22"/>
    <p:sldId id="318" r:id="rId23"/>
    <p:sldId id="355" r:id="rId24"/>
    <p:sldId id="335" r:id="rId25"/>
    <p:sldId id="282" r:id="rId26"/>
    <p:sldId id="334" r:id="rId27"/>
    <p:sldId id="336" r:id="rId28"/>
    <p:sldId id="337" r:id="rId29"/>
    <p:sldId id="354" r:id="rId30"/>
    <p:sldId id="341" r:id="rId31"/>
    <p:sldId id="347" r:id="rId32"/>
    <p:sldId id="348" r:id="rId33"/>
    <p:sldId id="345" r:id="rId34"/>
    <p:sldId id="290" r:id="rId35"/>
    <p:sldId id="293" r:id="rId36"/>
    <p:sldId id="294" r:id="rId37"/>
    <p:sldId id="295" r:id="rId38"/>
  </p:sldIdLst>
  <p:sldSz cx="12192000" cy="6858000"/>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931A"/>
    <a:srgbClr val="0000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3" autoAdjust="0"/>
    <p:restoredTop sz="94660"/>
  </p:normalViewPr>
  <p:slideViewPr>
    <p:cSldViewPr snapToGrid="0">
      <p:cViewPr varScale="1">
        <p:scale>
          <a:sx n="141" d="100"/>
          <a:sy n="141" d="100"/>
        </p:scale>
        <p:origin x="80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46421E84-222F-4606-8092-A0B8A64BDFD5}" type="datetimeFigureOut">
              <a:rPr lang="en-GB" smtClean="0"/>
              <a:t>23/12/2022</a:t>
            </a:fld>
            <a:endParaRPr lang="en-GB"/>
          </a:p>
        </p:txBody>
      </p:sp>
      <p:sp>
        <p:nvSpPr>
          <p:cNvPr id="4" name="Tijdelijke aanduiding voor dia-afbeelding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4F653779-7521-4DE1-AB06-8E3F585D2283}" type="slidenum">
              <a:rPr lang="en-GB" smtClean="0"/>
              <a:t>‹nr.›</a:t>
            </a:fld>
            <a:endParaRPr lang="en-GB"/>
          </a:p>
        </p:txBody>
      </p:sp>
    </p:spTree>
    <p:extLst>
      <p:ext uri="{BB962C8B-B14F-4D97-AF65-F5344CB8AC3E}">
        <p14:creationId xmlns:p14="http://schemas.microsoft.com/office/powerpoint/2010/main" val="307310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AF3E3B-B081-4E02-94A7-10036C4AAEB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8EBDB18D-FC95-4DDD-A090-566E4EC740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B91984A6-6C81-44F8-9D1B-CF6D11979B65}"/>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EE40410B-42AE-45DE-9338-998E56DEBE81}"/>
              </a:ext>
            </a:extLst>
          </p:cNvPr>
          <p:cNvSpPr>
            <a:spLocks noGrp="1"/>
          </p:cNvSpPr>
          <p:nvPr>
            <p:ph type="ftr" sz="quarter" idx="11"/>
          </p:nvPr>
        </p:nvSpPr>
        <p:spPr/>
        <p:txBody>
          <a:bodyPr/>
          <a:lstStyle/>
          <a:p>
            <a:r>
              <a:rPr lang="en-GB"/>
              <a:t>Wijkraad  20221012</a:t>
            </a:r>
          </a:p>
        </p:txBody>
      </p:sp>
      <p:sp>
        <p:nvSpPr>
          <p:cNvPr id="6" name="Tijdelijke aanduiding voor dianummer 5">
            <a:extLst>
              <a:ext uri="{FF2B5EF4-FFF2-40B4-BE49-F238E27FC236}">
                <a16:creationId xmlns:a16="http://schemas.microsoft.com/office/drawing/2014/main" id="{61AF8236-3F96-41BE-9B1C-796B24920F47}"/>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424150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1D4F2-C2DE-4C9A-87B1-9AF023AC5B2E}"/>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9E44D674-5B98-4267-845D-55C1B8E5BE2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F065E3C-9331-4470-975D-8E6D7FFC54D5}"/>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F34C86C6-7D09-48C9-8009-2913DEC4526D}"/>
              </a:ext>
            </a:extLst>
          </p:cNvPr>
          <p:cNvSpPr>
            <a:spLocks noGrp="1"/>
          </p:cNvSpPr>
          <p:nvPr>
            <p:ph type="ftr" sz="quarter" idx="11"/>
          </p:nvPr>
        </p:nvSpPr>
        <p:spPr/>
        <p:txBody>
          <a:bodyPr/>
          <a:lstStyle/>
          <a:p>
            <a:r>
              <a:rPr lang="en-GB"/>
              <a:t>Wijkraad  20221012</a:t>
            </a:r>
          </a:p>
        </p:txBody>
      </p:sp>
      <p:sp>
        <p:nvSpPr>
          <p:cNvPr id="6" name="Tijdelijke aanduiding voor dianummer 5">
            <a:extLst>
              <a:ext uri="{FF2B5EF4-FFF2-40B4-BE49-F238E27FC236}">
                <a16:creationId xmlns:a16="http://schemas.microsoft.com/office/drawing/2014/main" id="{204696DB-E490-41D4-A2F5-48C8461CB4BF}"/>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900917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65CB5BF-9FB8-473B-8E6B-E9E0DEAB5899}"/>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48F70CCF-8436-44CF-AE2D-83B22ED6733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026C7659-A06E-4166-B303-9CAA0C8F0690}"/>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CA5853F6-0F40-4B12-A7B8-DDA5909C1B21}"/>
              </a:ext>
            </a:extLst>
          </p:cNvPr>
          <p:cNvSpPr>
            <a:spLocks noGrp="1"/>
          </p:cNvSpPr>
          <p:nvPr>
            <p:ph type="ftr" sz="quarter" idx="11"/>
          </p:nvPr>
        </p:nvSpPr>
        <p:spPr/>
        <p:txBody>
          <a:bodyPr/>
          <a:lstStyle/>
          <a:p>
            <a:r>
              <a:rPr lang="en-GB"/>
              <a:t>Wijkraad  20221012</a:t>
            </a:r>
          </a:p>
        </p:txBody>
      </p:sp>
      <p:sp>
        <p:nvSpPr>
          <p:cNvPr id="6" name="Tijdelijke aanduiding voor dianummer 5">
            <a:extLst>
              <a:ext uri="{FF2B5EF4-FFF2-40B4-BE49-F238E27FC236}">
                <a16:creationId xmlns:a16="http://schemas.microsoft.com/office/drawing/2014/main" id="{45EA6F2D-CD71-4A0A-B276-1D66DBFE9FBC}"/>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352914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23325F-94A7-4DCD-B2D6-1AAF7C1B9B78}"/>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5115984C-2501-4250-9931-72DC3520167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AE0202E-1D43-4481-8501-180D583F1DD7}"/>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D6DF0AC8-A32E-4CFE-89B5-523640E1730B}"/>
              </a:ext>
            </a:extLst>
          </p:cNvPr>
          <p:cNvSpPr>
            <a:spLocks noGrp="1"/>
          </p:cNvSpPr>
          <p:nvPr>
            <p:ph type="ftr" sz="quarter" idx="11"/>
          </p:nvPr>
        </p:nvSpPr>
        <p:spPr/>
        <p:txBody>
          <a:bodyPr/>
          <a:lstStyle/>
          <a:p>
            <a:r>
              <a:rPr lang="en-GB"/>
              <a:t>Wijkraad  20221012</a:t>
            </a:r>
          </a:p>
        </p:txBody>
      </p:sp>
      <p:sp>
        <p:nvSpPr>
          <p:cNvPr id="6" name="Tijdelijke aanduiding voor dianummer 5">
            <a:extLst>
              <a:ext uri="{FF2B5EF4-FFF2-40B4-BE49-F238E27FC236}">
                <a16:creationId xmlns:a16="http://schemas.microsoft.com/office/drawing/2014/main" id="{90C2AF89-668C-40DA-8569-6E7528D33AA0}"/>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449312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4444E1-F678-4EE5-A101-DEB64C49F5F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6D4CAE44-EC91-4FDB-9BA7-AA7799FC31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5B18A9D-8629-4C30-B471-F60E475DA862}"/>
              </a:ext>
            </a:extLst>
          </p:cNvPr>
          <p:cNvSpPr>
            <a:spLocks noGrp="1"/>
          </p:cNvSpPr>
          <p:nvPr>
            <p:ph type="dt" sz="half" idx="10"/>
          </p:nvPr>
        </p:nvSpPr>
        <p:spPr/>
        <p:txBody>
          <a:bodyPr/>
          <a:lstStyle/>
          <a:p>
            <a:r>
              <a:rPr lang="en-US"/>
              <a:t>13 okt 2021</a:t>
            </a:r>
            <a:endParaRPr lang="en-GB"/>
          </a:p>
        </p:txBody>
      </p:sp>
      <p:sp>
        <p:nvSpPr>
          <p:cNvPr id="5" name="Tijdelijke aanduiding voor voettekst 4">
            <a:extLst>
              <a:ext uri="{FF2B5EF4-FFF2-40B4-BE49-F238E27FC236}">
                <a16:creationId xmlns:a16="http://schemas.microsoft.com/office/drawing/2014/main" id="{50784C79-33EE-49D2-8E10-EC5D8E151FC1}"/>
              </a:ext>
            </a:extLst>
          </p:cNvPr>
          <p:cNvSpPr>
            <a:spLocks noGrp="1"/>
          </p:cNvSpPr>
          <p:nvPr>
            <p:ph type="ftr" sz="quarter" idx="11"/>
          </p:nvPr>
        </p:nvSpPr>
        <p:spPr/>
        <p:txBody>
          <a:bodyPr/>
          <a:lstStyle/>
          <a:p>
            <a:r>
              <a:rPr lang="en-GB"/>
              <a:t>Wijkraad  20221012</a:t>
            </a:r>
          </a:p>
        </p:txBody>
      </p:sp>
      <p:sp>
        <p:nvSpPr>
          <p:cNvPr id="6" name="Tijdelijke aanduiding voor dianummer 5">
            <a:extLst>
              <a:ext uri="{FF2B5EF4-FFF2-40B4-BE49-F238E27FC236}">
                <a16:creationId xmlns:a16="http://schemas.microsoft.com/office/drawing/2014/main" id="{625A6554-2E57-4D64-BB65-6C052037493C}"/>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63390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9EAC4-0A02-48EF-8F00-67084F2B2452}"/>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4948D8E6-10AC-4B86-A1E7-D347AD12C03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2F5520C2-EABE-42EF-B4C0-7B7A1F8EEA0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5BD87798-7578-426C-9249-ED3E42B1533E}"/>
              </a:ext>
            </a:extLst>
          </p:cNvPr>
          <p:cNvSpPr>
            <a:spLocks noGrp="1"/>
          </p:cNvSpPr>
          <p:nvPr>
            <p:ph type="dt" sz="half" idx="10"/>
          </p:nvPr>
        </p:nvSpPr>
        <p:spPr/>
        <p:txBody>
          <a:bodyPr/>
          <a:lstStyle/>
          <a:p>
            <a:r>
              <a:rPr lang="en-US"/>
              <a:t>13 okt 2021</a:t>
            </a:r>
            <a:endParaRPr lang="en-GB"/>
          </a:p>
        </p:txBody>
      </p:sp>
      <p:sp>
        <p:nvSpPr>
          <p:cNvPr id="6" name="Tijdelijke aanduiding voor voettekst 5">
            <a:extLst>
              <a:ext uri="{FF2B5EF4-FFF2-40B4-BE49-F238E27FC236}">
                <a16:creationId xmlns:a16="http://schemas.microsoft.com/office/drawing/2014/main" id="{351DEDCC-ACB4-4953-9D1D-653B031A86A6}"/>
              </a:ext>
            </a:extLst>
          </p:cNvPr>
          <p:cNvSpPr>
            <a:spLocks noGrp="1"/>
          </p:cNvSpPr>
          <p:nvPr>
            <p:ph type="ftr" sz="quarter" idx="11"/>
          </p:nvPr>
        </p:nvSpPr>
        <p:spPr/>
        <p:txBody>
          <a:bodyPr/>
          <a:lstStyle/>
          <a:p>
            <a:r>
              <a:rPr lang="en-GB"/>
              <a:t>Wijkraad  20221012</a:t>
            </a:r>
          </a:p>
        </p:txBody>
      </p:sp>
      <p:sp>
        <p:nvSpPr>
          <p:cNvPr id="7" name="Tijdelijke aanduiding voor dianummer 6">
            <a:extLst>
              <a:ext uri="{FF2B5EF4-FFF2-40B4-BE49-F238E27FC236}">
                <a16:creationId xmlns:a16="http://schemas.microsoft.com/office/drawing/2014/main" id="{7213C4EC-B1B1-4253-948D-4D7806E58CDA}"/>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532562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E4E24A-267D-496C-80B8-98988444CDA0}"/>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308F26C8-D999-48F2-B43D-6C79BC52F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9735F92-798B-4B97-BF1A-678E8F36DA5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42C10749-9304-4152-B8C2-9D58464EEE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829F04A-2C13-4537-9ECF-63D4FD8D03E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83B009B0-E982-48FC-B991-A0D38C7C9D3E}"/>
              </a:ext>
            </a:extLst>
          </p:cNvPr>
          <p:cNvSpPr>
            <a:spLocks noGrp="1"/>
          </p:cNvSpPr>
          <p:nvPr>
            <p:ph type="dt" sz="half" idx="10"/>
          </p:nvPr>
        </p:nvSpPr>
        <p:spPr/>
        <p:txBody>
          <a:bodyPr/>
          <a:lstStyle/>
          <a:p>
            <a:r>
              <a:rPr lang="en-US"/>
              <a:t>13 okt 2021</a:t>
            </a:r>
            <a:endParaRPr lang="en-GB"/>
          </a:p>
        </p:txBody>
      </p:sp>
      <p:sp>
        <p:nvSpPr>
          <p:cNvPr id="8" name="Tijdelijke aanduiding voor voettekst 7">
            <a:extLst>
              <a:ext uri="{FF2B5EF4-FFF2-40B4-BE49-F238E27FC236}">
                <a16:creationId xmlns:a16="http://schemas.microsoft.com/office/drawing/2014/main" id="{71FE007D-5045-4AE7-9D76-AA8670875F38}"/>
              </a:ext>
            </a:extLst>
          </p:cNvPr>
          <p:cNvSpPr>
            <a:spLocks noGrp="1"/>
          </p:cNvSpPr>
          <p:nvPr>
            <p:ph type="ftr" sz="quarter" idx="11"/>
          </p:nvPr>
        </p:nvSpPr>
        <p:spPr/>
        <p:txBody>
          <a:bodyPr/>
          <a:lstStyle/>
          <a:p>
            <a:r>
              <a:rPr lang="en-GB"/>
              <a:t>Wijkraad  20221012</a:t>
            </a:r>
          </a:p>
        </p:txBody>
      </p:sp>
      <p:sp>
        <p:nvSpPr>
          <p:cNvPr id="9" name="Tijdelijke aanduiding voor dianummer 8">
            <a:extLst>
              <a:ext uri="{FF2B5EF4-FFF2-40B4-BE49-F238E27FC236}">
                <a16:creationId xmlns:a16="http://schemas.microsoft.com/office/drawing/2014/main" id="{81098488-EF22-4E69-AFED-52E648A6CF80}"/>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130792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1D820B-07C5-4B29-99AE-7379F169D0AC}"/>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5BC2EE99-14DE-4893-B59E-557D25BE3DBF}"/>
              </a:ext>
            </a:extLst>
          </p:cNvPr>
          <p:cNvSpPr>
            <a:spLocks noGrp="1"/>
          </p:cNvSpPr>
          <p:nvPr>
            <p:ph type="dt" sz="half" idx="10"/>
          </p:nvPr>
        </p:nvSpPr>
        <p:spPr/>
        <p:txBody>
          <a:bodyPr/>
          <a:lstStyle/>
          <a:p>
            <a:r>
              <a:rPr lang="en-US"/>
              <a:t>13 okt 2021</a:t>
            </a:r>
            <a:endParaRPr lang="en-GB"/>
          </a:p>
        </p:txBody>
      </p:sp>
      <p:sp>
        <p:nvSpPr>
          <p:cNvPr id="4" name="Tijdelijke aanduiding voor voettekst 3">
            <a:extLst>
              <a:ext uri="{FF2B5EF4-FFF2-40B4-BE49-F238E27FC236}">
                <a16:creationId xmlns:a16="http://schemas.microsoft.com/office/drawing/2014/main" id="{2EA7AE13-8AAB-4823-B6B5-A41BE496D8DF}"/>
              </a:ext>
            </a:extLst>
          </p:cNvPr>
          <p:cNvSpPr>
            <a:spLocks noGrp="1"/>
          </p:cNvSpPr>
          <p:nvPr>
            <p:ph type="ftr" sz="quarter" idx="11"/>
          </p:nvPr>
        </p:nvSpPr>
        <p:spPr/>
        <p:txBody>
          <a:bodyPr/>
          <a:lstStyle/>
          <a:p>
            <a:r>
              <a:rPr lang="en-GB"/>
              <a:t>Wijkraad  20221012</a:t>
            </a:r>
          </a:p>
        </p:txBody>
      </p:sp>
      <p:sp>
        <p:nvSpPr>
          <p:cNvPr id="5" name="Tijdelijke aanduiding voor dianummer 4">
            <a:extLst>
              <a:ext uri="{FF2B5EF4-FFF2-40B4-BE49-F238E27FC236}">
                <a16:creationId xmlns:a16="http://schemas.microsoft.com/office/drawing/2014/main" id="{C2371416-B840-4992-ACD3-8F73B6D65EF9}"/>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2487528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5FAECBF-6C8A-4A85-98CE-3AAE1B91A8DF}"/>
              </a:ext>
            </a:extLst>
          </p:cNvPr>
          <p:cNvSpPr>
            <a:spLocks noGrp="1"/>
          </p:cNvSpPr>
          <p:nvPr>
            <p:ph type="dt" sz="half" idx="10"/>
          </p:nvPr>
        </p:nvSpPr>
        <p:spPr/>
        <p:txBody>
          <a:bodyPr/>
          <a:lstStyle/>
          <a:p>
            <a:r>
              <a:rPr lang="en-US"/>
              <a:t>13 okt 2021</a:t>
            </a:r>
            <a:endParaRPr lang="en-GB"/>
          </a:p>
        </p:txBody>
      </p:sp>
      <p:sp>
        <p:nvSpPr>
          <p:cNvPr id="3" name="Tijdelijke aanduiding voor voettekst 2">
            <a:extLst>
              <a:ext uri="{FF2B5EF4-FFF2-40B4-BE49-F238E27FC236}">
                <a16:creationId xmlns:a16="http://schemas.microsoft.com/office/drawing/2014/main" id="{7A94F9D6-B016-49CD-B074-8717AD2554DE}"/>
              </a:ext>
            </a:extLst>
          </p:cNvPr>
          <p:cNvSpPr>
            <a:spLocks noGrp="1"/>
          </p:cNvSpPr>
          <p:nvPr>
            <p:ph type="ftr" sz="quarter" idx="11"/>
          </p:nvPr>
        </p:nvSpPr>
        <p:spPr/>
        <p:txBody>
          <a:bodyPr/>
          <a:lstStyle/>
          <a:p>
            <a:r>
              <a:rPr lang="en-GB"/>
              <a:t>Wijkraad  20221012</a:t>
            </a:r>
          </a:p>
        </p:txBody>
      </p:sp>
      <p:sp>
        <p:nvSpPr>
          <p:cNvPr id="4" name="Tijdelijke aanduiding voor dianummer 3">
            <a:extLst>
              <a:ext uri="{FF2B5EF4-FFF2-40B4-BE49-F238E27FC236}">
                <a16:creationId xmlns:a16="http://schemas.microsoft.com/office/drawing/2014/main" id="{DDE1CD67-3F89-4E26-832E-668B99E5DADA}"/>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3503330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00544-A457-4494-AC66-72C69BF0FB4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175972BD-1A5D-4357-84A9-0D183792F9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BDAD010F-7DBB-4D29-BB19-94899ABD4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06EBA6C-B200-494B-A1A3-AB62901C8F01}"/>
              </a:ext>
            </a:extLst>
          </p:cNvPr>
          <p:cNvSpPr>
            <a:spLocks noGrp="1"/>
          </p:cNvSpPr>
          <p:nvPr>
            <p:ph type="dt" sz="half" idx="10"/>
          </p:nvPr>
        </p:nvSpPr>
        <p:spPr/>
        <p:txBody>
          <a:bodyPr/>
          <a:lstStyle/>
          <a:p>
            <a:r>
              <a:rPr lang="en-US"/>
              <a:t>13 okt 2021</a:t>
            </a:r>
            <a:endParaRPr lang="en-GB"/>
          </a:p>
        </p:txBody>
      </p:sp>
      <p:sp>
        <p:nvSpPr>
          <p:cNvPr id="6" name="Tijdelijke aanduiding voor voettekst 5">
            <a:extLst>
              <a:ext uri="{FF2B5EF4-FFF2-40B4-BE49-F238E27FC236}">
                <a16:creationId xmlns:a16="http://schemas.microsoft.com/office/drawing/2014/main" id="{846AB40D-E8B1-4E3D-9216-98E6B707C2A8}"/>
              </a:ext>
            </a:extLst>
          </p:cNvPr>
          <p:cNvSpPr>
            <a:spLocks noGrp="1"/>
          </p:cNvSpPr>
          <p:nvPr>
            <p:ph type="ftr" sz="quarter" idx="11"/>
          </p:nvPr>
        </p:nvSpPr>
        <p:spPr/>
        <p:txBody>
          <a:bodyPr/>
          <a:lstStyle/>
          <a:p>
            <a:r>
              <a:rPr lang="en-GB"/>
              <a:t>Wijkraad  20221012</a:t>
            </a:r>
          </a:p>
        </p:txBody>
      </p:sp>
      <p:sp>
        <p:nvSpPr>
          <p:cNvPr id="7" name="Tijdelijke aanduiding voor dianummer 6">
            <a:extLst>
              <a:ext uri="{FF2B5EF4-FFF2-40B4-BE49-F238E27FC236}">
                <a16:creationId xmlns:a16="http://schemas.microsoft.com/office/drawing/2014/main" id="{7BFB6BFC-3E65-4487-8E0D-2A54E87AF27F}"/>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312522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A3FE2-B79B-4A7C-AAC3-EE0954AECA8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7C7C618B-E47B-4A37-802D-67827AA7F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2600FA88-571A-44D2-88D3-62F1AB428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C24898A-1B70-47B3-96E4-35521217550A}"/>
              </a:ext>
            </a:extLst>
          </p:cNvPr>
          <p:cNvSpPr>
            <a:spLocks noGrp="1"/>
          </p:cNvSpPr>
          <p:nvPr>
            <p:ph type="dt" sz="half" idx="10"/>
          </p:nvPr>
        </p:nvSpPr>
        <p:spPr/>
        <p:txBody>
          <a:bodyPr/>
          <a:lstStyle/>
          <a:p>
            <a:r>
              <a:rPr lang="en-US"/>
              <a:t>13 okt 2021</a:t>
            </a:r>
            <a:endParaRPr lang="en-GB"/>
          </a:p>
        </p:txBody>
      </p:sp>
      <p:sp>
        <p:nvSpPr>
          <p:cNvPr id="6" name="Tijdelijke aanduiding voor voettekst 5">
            <a:extLst>
              <a:ext uri="{FF2B5EF4-FFF2-40B4-BE49-F238E27FC236}">
                <a16:creationId xmlns:a16="http://schemas.microsoft.com/office/drawing/2014/main" id="{05B28C27-A502-4A3A-8C9D-ED502CC915B9}"/>
              </a:ext>
            </a:extLst>
          </p:cNvPr>
          <p:cNvSpPr>
            <a:spLocks noGrp="1"/>
          </p:cNvSpPr>
          <p:nvPr>
            <p:ph type="ftr" sz="quarter" idx="11"/>
          </p:nvPr>
        </p:nvSpPr>
        <p:spPr/>
        <p:txBody>
          <a:bodyPr/>
          <a:lstStyle/>
          <a:p>
            <a:r>
              <a:rPr lang="en-GB"/>
              <a:t>Wijkraad  20221012</a:t>
            </a:r>
          </a:p>
        </p:txBody>
      </p:sp>
      <p:sp>
        <p:nvSpPr>
          <p:cNvPr id="7" name="Tijdelijke aanduiding voor dianummer 6">
            <a:extLst>
              <a:ext uri="{FF2B5EF4-FFF2-40B4-BE49-F238E27FC236}">
                <a16:creationId xmlns:a16="http://schemas.microsoft.com/office/drawing/2014/main" id="{92814337-59DA-4CE7-9CDA-7B517AD90C74}"/>
              </a:ext>
            </a:extLst>
          </p:cNvPr>
          <p:cNvSpPr>
            <a:spLocks noGrp="1"/>
          </p:cNvSpPr>
          <p:nvPr>
            <p:ph type="sldNum" sz="quarter" idx="12"/>
          </p:nvPr>
        </p:nvSpPr>
        <p:spPr/>
        <p:txBody>
          <a:bodyPr/>
          <a:lstStyle/>
          <a:p>
            <a:fld id="{5C861B52-6C39-4371-97D6-ECED89FE9389}" type="slidenum">
              <a:rPr lang="en-GB" smtClean="0"/>
              <a:t>‹nr.›</a:t>
            </a:fld>
            <a:endParaRPr lang="en-GB"/>
          </a:p>
        </p:txBody>
      </p:sp>
    </p:spTree>
    <p:extLst>
      <p:ext uri="{BB962C8B-B14F-4D97-AF65-F5344CB8AC3E}">
        <p14:creationId xmlns:p14="http://schemas.microsoft.com/office/powerpoint/2010/main" val="70415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4345F5E-B992-4374-8B5D-F20A8F5A8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0EF8B189-8A74-419C-915C-EFBA06F144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526546F8-9A4A-4EA7-8E77-3A1985AD52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13 okt 2021</a:t>
            </a:r>
            <a:endParaRPr lang="en-GB"/>
          </a:p>
        </p:txBody>
      </p:sp>
      <p:sp>
        <p:nvSpPr>
          <p:cNvPr id="5" name="Tijdelijke aanduiding voor voettekst 4">
            <a:extLst>
              <a:ext uri="{FF2B5EF4-FFF2-40B4-BE49-F238E27FC236}">
                <a16:creationId xmlns:a16="http://schemas.microsoft.com/office/drawing/2014/main" id="{EA92A26E-A9E7-4C16-8605-F5F3EDFFCC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Wijkraad  20221012</a:t>
            </a:r>
          </a:p>
        </p:txBody>
      </p:sp>
      <p:sp>
        <p:nvSpPr>
          <p:cNvPr id="6" name="Tijdelijke aanduiding voor dianummer 5">
            <a:extLst>
              <a:ext uri="{FF2B5EF4-FFF2-40B4-BE49-F238E27FC236}">
                <a16:creationId xmlns:a16="http://schemas.microsoft.com/office/drawing/2014/main" id="{05684B1B-E598-4C8E-99B0-8553EDE58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861B52-6C39-4371-97D6-ECED89FE9389}" type="slidenum">
              <a:rPr lang="en-GB" smtClean="0"/>
              <a:t>‹nr.›</a:t>
            </a:fld>
            <a:endParaRPr lang="en-GB"/>
          </a:p>
        </p:txBody>
      </p:sp>
    </p:spTree>
    <p:extLst>
      <p:ext uri="{BB962C8B-B14F-4D97-AF65-F5344CB8AC3E}">
        <p14:creationId xmlns:p14="http://schemas.microsoft.com/office/powerpoint/2010/main" val="3354534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hyperlink" Target="mailto:wijkraad@gmx.com"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F071FB8-0DC3-4D57-A1AD-09CB684BD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639" y="177089"/>
            <a:ext cx="4408508" cy="3701439"/>
          </a:xfrm>
          <a:prstGeom prst="rect">
            <a:avLst/>
          </a:prstGeom>
        </p:spPr>
      </p:pic>
      <p:sp>
        <p:nvSpPr>
          <p:cNvPr id="2" name="Tekstvak 1">
            <a:extLst>
              <a:ext uri="{FF2B5EF4-FFF2-40B4-BE49-F238E27FC236}">
                <a16:creationId xmlns:a16="http://schemas.microsoft.com/office/drawing/2014/main" id="{D6F5DB70-8314-4DB7-B412-0DA8F919EFC8}"/>
              </a:ext>
            </a:extLst>
          </p:cNvPr>
          <p:cNvSpPr txBox="1"/>
          <p:nvPr/>
        </p:nvSpPr>
        <p:spPr>
          <a:xfrm>
            <a:off x="2031318" y="3921486"/>
            <a:ext cx="6241241" cy="2554545"/>
          </a:xfrm>
          <a:prstGeom prst="rect">
            <a:avLst/>
          </a:prstGeom>
          <a:noFill/>
        </p:spPr>
        <p:txBody>
          <a:bodyPr wrap="square" rtlCol="0">
            <a:spAutoFit/>
          </a:bodyPr>
          <a:lstStyle/>
          <a:p>
            <a:pPr algn="ctr"/>
            <a:r>
              <a:rPr lang="nl-BE" sz="8000" dirty="0"/>
              <a:t>Wijkraad</a:t>
            </a:r>
          </a:p>
          <a:p>
            <a:pPr algn="ctr"/>
            <a:r>
              <a:rPr lang="nl-BE" sz="8000" dirty="0"/>
              <a:t>2022-10-12 </a:t>
            </a:r>
            <a:endParaRPr lang="en-GB" sz="8000" dirty="0"/>
          </a:p>
        </p:txBody>
      </p:sp>
      <p:sp>
        <p:nvSpPr>
          <p:cNvPr id="3" name="Tijdelijke aanduiding voor voettekst 2">
            <a:extLst>
              <a:ext uri="{FF2B5EF4-FFF2-40B4-BE49-F238E27FC236}">
                <a16:creationId xmlns:a16="http://schemas.microsoft.com/office/drawing/2014/main" id="{6512E6F0-A6F4-4031-AF3B-D5355BA098A8}"/>
              </a:ext>
            </a:extLst>
          </p:cNvPr>
          <p:cNvSpPr>
            <a:spLocks noGrp="1"/>
          </p:cNvSpPr>
          <p:nvPr>
            <p:ph type="ftr" sz="quarter" idx="11"/>
          </p:nvPr>
        </p:nvSpPr>
        <p:spPr/>
        <p:txBody>
          <a:bodyPr/>
          <a:lstStyle/>
          <a:p>
            <a:r>
              <a:rPr lang="en-GB"/>
              <a:t>Wijkraad  20221012</a:t>
            </a:r>
            <a:endParaRPr lang="en-GB" dirty="0"/>
          </a:p>
        </p:txBody>
      </p:sp>
      <p:sp>
        <p:nvSpPr>
          <p:cNvPr id="4" name="Tijdelijke aanduiding voor dianummer 3">
            <a:extLst>
              <a:ext uri="{FF2B5EF4-FFF2-40B4-BE49-F238E27FC236}">
                <a16:creationId xmlns:a16="http://schemas.microsoft.com/office/drawing/2014/main" id="{7916EA61-DF35-4B8C-9372-C8B27EB82875}"/>
              </a:ext>
            </a:extLst>
          </p:cNvPr>
          <p:cNvSpPr>
            <a:spLocks noGrp="1"/>
          </p:cNvSpPr>
          <p:nvPr>
            <p:ph type="sldNum" sz="quarter" idx="12"/>
          </p:nvPr>
        </p:nvSpPr>
        <p:spPr/>
        <p:txBody>
          <a:bodyPr/>
          <a:lstStyle/>
          <a:p>
            <a:fld id="{5C861B52-6C39-4371-97D6-ECED89FE9389}" type="slidenum">
              <a:rPr lang="en-GB" smtClean="0"/>
              <a:t>1</a:t>
            </a:fld>
            <a:endParaRPr lang="en-GB"/>
          </a:p>
        </p:txBody>
      </p:sp>
    </p:spTree>
    <p:extLst>
      <p:ext uri="{BB962C8B-B14F-4D97-AF65-F5344CB8AC3E}">
        <p14:creationId xmlns:p14="http://schemas.microsoft.com/office/powerpoint/2010/main" val="284278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593572" y="136525"/>
            <a:ext cx="5644342" cy="523220"/>
          </a:xfrm>
          <a:prstGeom prst="rect">
            <a:avLst/>
          </a:prstGeom>
          <a:solidFill>
            <a:schemeClr val="accent6">
              <a:lumMod val="20000"/>
              <a:lumOff val="80000"/>
            </a:schemeClr>
          </a:solidFill>
        </p:spPr>
        <p:txBody>
          <a:bodyPr wrap="square">
            <a:spAutoFit/>
          </a:bodyPr>
          <a:lstStyle/>
          <a:p>
            <a:pPr algn="ctr"/>
            <a:r>
              <a:rPr lang="en-GB" sz="2800" dirty="0"/>
              <a:t>Intermezzo</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10</a:t>
            </a:fld>
            <a:endParaRPr lang="en-GB"/>
          </a:p>
        </p:txBody>
      </p:sp>
      <p:pic>
        <p:nvPicPr>
          <p:cNvPr id="7" name="Afbeelding 6">
            <a:extLst>
              <a:ext uri="{FF2B5EF4-FFF2-40B4-BE49-F238E27FC236}">
                <a16:creationId xmlns:a16="http://schemas.microsoft.com/office/drawing/2014/main" id="{05703796-A4FC-6642-3071-89514F16476A}"/>
              </a:ext>
            </a:extLst>
          </p:cNvPr>
          <p:cNvPicPr>
            <a:picLocks noChangeAspect="1"/>
          </p:cNvPicPr>
          <p:nvPr/>
        </p:nvPicPr>
        <p:blipFill>
          <a:blip r:embed="rId3"/>
          <a:stretch>
            <a:fillRect/>
          </a:stretch>
        </p:blipFill>
        <p:spPr>
          <a:xfrm>
            <a:off x="1950890" y="803082"/>
            <a:ext cx="7216964" cy="5411026"/>
          </a:xfrm>
          <a:prstGeom prst="rect">
            <a:avLst/>
          </a:prstGeom>
        </p:spPr>
      </p:pic>
      <p:sp>
        <p:nvSpPr>
          <p:cNvPr id="9" name="Pijl: omhoog 8">
            <a:extLst>
              <a:ext uri="{FF2B5EF4-FFF2-40B4-BE49-F238E27FC236}">
                <a16:creationId xmlns:a16="http://schemas.microsoft.com/office/drawing/2014/main" id="{A0BB0809-BD9A-969F-5D4A-4DC857A7B9BE}"/>
              </a:ext>
            </a:extLst>
          </p:cNvPr>
          <p:cNvSpPr/>
          <p:nvPr/>
        </p:nvSpPr>
        <p:spPr>
          <a:xfrm rot="2439169">
            <a:off x="4381169" y="3625795"/>
            <a:ext cx="429370" cy="70766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kstvak 9">
            <a:extLst>
              <a:ext uri="{FF2B5EF4-FFF2-40B4-BE49-F238E27FC236}">
                <a16:creationId xmlns:a16="http://schemas.microsoft.com/office/drawing/2014/main" id="{DD1E33F0-D6BC-82E1-B1FD-7188A505D6C0}"/>
              </a:ext>
            </a:extLst>
          </p:cNvPr>
          <p:cNvSpPr txBox="1"/>
          <p:nvPr/>
        </p:nvSpPr>
        <p:spPr>
          <a:xfrm>
            <a:off x="5415742" y="3174559"/>
            <a:ext cx="595443" cy="1015663"/>
          </a:xfrm>
          <a:prstGeom prst="rect">
            <a:avLst/>
          </a:prstGeom>
          <a:noFill/>
        </p:spPr>
        <p:txBody>
          <a:bodyPr wrap="square" rtlCol="0">
            <a:spAutoFit/>
          </a:bodyPr>
          <a:lstStyle/>
          <a:p>
            <a:r>
              <a:rPr lang="nl-BE" sz="6000" b="1" dirty="0">
                <a:solidFill>
                  <a:srgbClr val="FF0000"/>
                </a:solidFill>
              </a:rPr>
              <a:t>A</a:t>
            </a:r>
            <a:endParaRPr lang="en-GB" sz="6000" b="1" dirty="0">
              <a:solidFill>
                <a:srgbClr val="FF0000"/>
              </a:solidFill>
            </a:endParaRPr>
          </a:p>
        </p:txBody>
      </p:sp>
      <p:sp>
        <p:nvSpPr>
          <p:cNvPr id="11" name="Tekstvak 10">
            <a:extLst>
              <a:ext uri="{FF2B5EF4-FFF2-40B4-BE49-F238E27FC236}">
                <a16:creationId xmlns:a16="http://schemas.microsoft.com/office/drawing/2014/main" id="{67DFBAC3-7B6A-F5AC-9B09-CE7A5DF851C7}"/>
              </a:ext>
            </a:extLst>
          </p:cNvPr>
          <p:cNvSpPr txBox="1"/>
          <p:nvPr/>
        </p:nvSpPr>
        <p:spPr>
          <a:xfrm>
            <a:off x="3344935" y="3174558"/>
            <a:ext cx="595443" cy="1015663"/>
          </a:xfrm>
          <a:prstGeom prst="rect">
            <a:avLst/>
          </a:prstGeom>
          <a:noFill/>
        </p:spPr>
        <p:txBody>
          <a:bodyPr wrap="square" rtlCol="0">
            <a:spAutoFit/>
          </a:bodyPr>
          <a:lstStyle/>
          <a:p>
            <a:r>
              <a:rPr lang="nl-BE" sz="6000" b="1" dirty="0">
                <a:solidFill>
                  <a:srgbClr val="FF0000"/>
                </a:solidFill>
              </a:rPr>
              <a:t>B</a:t>
            </a:r>
            <a:endParaRPr lang="en-GB" sz="6000" b="1" dirty="0">
              <a:solidFill>
                <a:srgbClr val="FF0000"/>
              </a:solidFill>
            </a:endParaRPr>
          </a:p>
        </p:txBody>
      </p:sp>
      <p:sp>
        <p:nvSpPr>
          <p:cNvPr id="12" name="Tekstvak 11">
            <a:extLst>
              <a:ext uri="{FF2B5EF4-FFF2-40B4-BE49-F238E27FC236}">
                <a16:creationId xmlns:a16="http://schemas.microsoft.com/office/drawing/2014/main" id="{D3E272D2-FB63-9C4F-02CD-74EF899842E0}"/>
              </a:ext>
            </a:extLst>
          </p:cNvPr>
          <p:cNvSpPr txBox="1"/>
          <p:nvPr/>
        </p:nvSpPr>
        <p:spPr>
          <a:xfrm>
            <a:off x="2862468" y="5055158"/>
            <a:ext cx="4842346" cy="1077218"/>
          </a:xfrm>
          <a:prstGeom prst="rect">
            <a:avLst/>
          </a:prstGeom>
          <a:solidFill>
            <a:srgbClr val="FFFFFF"/>
          </a:solidFill>
        </p:spPr>
        <p:txBody>
          <a:bodyPr wrap="square" rtlCol="0">
            <a:spAutoFit/>
          </a:bodyPr>
          <a:lstStyle/>
          <a:p>
            <a:r>
              <a:rPr lang="nl-BE" sz="3200" dirty="0"/>
              <a:t>Ik ben wandelaar (te voet).</a:t>
            </a:r>
          </a:p>
          <a:p>
            <a:r>
              <a:rPr lang="nl-BE" sz="3200" dirty="0"/>
              <a:t>Ik wandel volgens A / B   </a:t>
            </a:r>
            <a:endParaRPr lang="en-GB" sz="3200" dirty="0"/>
          </a:p>
        </p:txBody>
      </p:sp>
    </p:spTree>
    <p:extLst>
      <p:ext uri="{BB962C8B-B14F-4D97-AF65-F5344CB8AC3E}">
        <p14:creationId xmlns:p14="http://schemas.microsoft.com/office/powerpoint/2010/main" val="1415423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593572" y="136525"/>
            <a:ext cx="5644342" cy="523220"/>
          </a:xfrm>
          <a:prstGeom prst="rect">
            <a:avLst/>
          </a:prstGeom>
          <a:solidFill>
            <a:schemeClr val="accent6">
              <a:lumMod val="20000"/>
              <a:lumOff val="80000"/>
            </a:schemeClr>
          </a:solidFill>
        </p:spPr>
        <p:txBody>
          <a:bodyPr wrap="square">
            <a:spAutoFit/>
          </a:bodyPr>
          <a:lstStyle/>
          <a:p>
            <a:pPr algn="ctr"/>
            <a:r>
              <a:rPr lang="en-GB" sz="2800" dirty="0"/>
              <a:t>Intermezzo</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11</a:t>
            </a:fld>
            <a:endParaRPr lang="en-GB"/>
          </a:p>
        </p:txBody>
      </p:sp>
      <p:pic>
        <p:nvPicPr>
          <p:cNvPr id="7" name="Afbeelding 6">
            <a:extLst>
              <a:ext uri="{FF2B5EF4-FFF2-40B4-BE49-F238E27FC236}">
                <a16:creationId xmlns:a16="http://schemas.microsoft.com/office/drawing/2014/main" id="{05703796-A4FC-6642-3071-89514F16476A}"/>
              </a:ext>
            </a:extLst>
          </p:cNvPr>
          <p:cNvPicPr>
            <a:picLocks noChangeAspect="1"/>
          </p:cNvPicPr>
          <p:nvPr/>
        </p:nvPicPr>
        <p:blipFill>
          <a:blip r:embed="rId3"/>
          <a:stretch>
            <a:fillRect/>
          </a:stretch>
        </p:blipFill>
        <p:spPr>
          <a:xfrm>
            <a:off x="371910" y="739471"/>
            <a:ext cx="3587164" cy="2689530"/>
          </a:xfrm>
          <a:prstGeom prst="rect">
            <a:avLst/>
          </a:prstGeom>
        </p:spPr>
      </p:pic>
      <p:pic>
        <p:nvPicPr>
          <p:cNvPr id="15" name="Afbeelding 14">
            <a:extLst>
              <a:ext uri="{FF2B5EF4-FFF2-40B4-BE49-F238E27FC236}">
                <a16:creationId xmlns:a16="http://schemas.microsoft.com/office/drawing/2014/main" id="{06246344-65AF-E621-ED61-6AA12AA79B27}"/>
              </a:ext>
            </a:extLst>
          </p:cNvPr>
          <p:cNvPicPr>
            <a:picLocks noChangeAspect="1"/>
          </p:cNvPicPr>
          <p:nvPr/>
        </p:nvPicPr>
        <p:blipFill>
          <a:blip r:embed="rId4"/>
          <a:stretch>
            <a:fillRect/>
          </a:stretch>
        </p:blipFill>
        <p:spPr>
          <a:xfrm>
            <a:off x="4038600" y="739471"/>
            <a:ext cx="6555456" cy="5039899"/>
          </a:xfrm>
          <a:prstGeom prst="rect">
            <a:avLst/>
          </a:prstGeom>
        </p:spPr>
      </p:pic>
      <p:sp>
        <p:nvSpPr>
          <p:cNvPr id="17" name="Tekstvak 16">
            <a:extLst>
              <a:ext uri="{FF2B5EF4-FFF2-40B4-BE49-F238E27FC236}">
                <a16:creationId xmlns:a16="http://schemas.microsoft.com/office/drawing/2014/main" id="{E0E712F8-55EF-C8D5-DF72-B5E256B7CBAA}"/>
              </a:ext>
            </a:extLst>
          </p:cNvPr>
          <p:cNvSpPr txBox="1"/>
          <p:nvPr/>
        </p:nvSpPr>
        <p:spPr>
          <a:xfrm>
            <a:off x="223507" y="5933863"/>
            <a:ext cx="8366957" cy="369332"/>
          </a:xfrm>
          <a:prstGeom prst="rect">
            <a:avLst/>
          </a:prstGeom>
          <a:noFill/>
        </p:spPr>
        <p:txBody>
          <a:bodyPr wrap="square">
            <a:spAutoFit/>
          </a:bodyPr>
          <a:lstStyle/>
          <a:p>
            <a:r>
              <a:rPr lang="en-GB" dirty="0"/>
              <a:t>https://www.veiligverkeer.be/inhoud/waar-moeten-voetgangers-stappen/</a:t>
            </a:r>
          </a:p>
        </p:txBody>
      </p:sp>
      <p:sp>
        <p:nvSpPr>
          <p:cNvPr id="5" name="Pijl: rechts 4">
            <a:extLst>
              <a:ext uri="{FF2B5EF4-FFF2-40B4-BE49-F238E27FC236}">
                <a16:creationId xmlns:a16="http://schemas.microsoft.com/office/drawing/2014/main" id="{AA90FB05-3EF6-7DD3-8A2E-5D1E9F0978DD}"/>
              </a:ext>
            </a:extLst>
          </p:cNvPr>
          <p:cNvSpPr/>
          <p:nvPr/>
        </p:nvSpPr>
        <p:spPr>
          <a:xfrm rot="18811882">
            <a:off x="1237534" y="2365065"/>
            <a:ext cx="481263" cy="1306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kstvak 7">
            <a:extLst>
              <a:ext uri="{FF2B5EF4-FFF2-40B4-BE49-F238E27FC236}">
                <a16:creationId xmlns:a16="http://schemas.microsoft.com/office/drawing/2014/main" id="{E22BB1A3-B2E5-3DB4-48D5-76E57268C1C8}"/>
              </a:ext>
            </a:extLst>
          </p:cNvPr>
          <p:cNvSpPr txBox="1"/>
          <p:nvPr/>
        </p:nvSpPr>
        <p:spPr>
          <a:xfrm>
            <a:off x="866359" y="1970642"/>
            <a:ext cx="426177" cy="584775"/>
          </a:xfrm>
          <a:prstGeom prst="rect">
            <a:avLst/>
          </a:prstGeom>
          <a:noFill/>
        </p:spPr>
        <p:txBody>
          <a:bodyPr wrap="square" rtlCol="0">
            <a:spAutoFit/>
          </a:bodyPr>
          <a:lstStyle/>
          <a:p>
            <a:r>
              <a:rPr lang="nl-BE" sz="3200" b="1" dirty="0">
                <a:solidFill>
                  <a:srgbClr val="FF0000"/>
                </a:solidFill>
              </a:rPr>
              <a:t>B</a:t>
            </a:r>
            <a:endParaRPr lang="en-GB" sz="3200" b="1" dirty="0">
              <a:solidFill>
                <a:srgbClr val="FF0000"/>
              </a:solidFill>
            </a:endParaRPr>
          </a:p>
        </p:txBody>
      </p:sp>
    </p:spTree>
    <p:extLst>
      <p:ext uri="{BB962C8B-B14F-4D97-AF65-F5344CB8AC3E}">
        <p14:creationId xmlns:p14="http://schemas.microsoft.com/office/powerpoint/2010/main" val="1485891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333922" y="136525"/>
            <a:ext cx="4114800" cy="523220"/>
          </a:xfrm>
          <a:prstGeom prst="rect">
            <a:avLst/>
          </a:prstGeom>
          <a:solidFill>
            <a:schemeClr val="accent6">
              <a:lumMod val="20000"/>
              <a:lumOff val="80000"/>
            </a:schemeClr>
          </a:solidFill>
        </p:spPr>
        <p:txBody>
          <a:bodyPr wrap="square">
            <a:spAutoFit/>
          </a:bodyPr>
          <a:lstStyle/>
          <a:p>
            <a:pPr algn="ctr"/>
            <a:r>
              <a:rPr lang="en-GB" sz="2800" dirty="0" err="1"/>
              <a:t>Pauze</a:t>
            </a:r>
            <a:endParaRPr lang="en-GB" sz="28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12</a:t>
            </a:fld>
            <a:endParaRPr lang="en-GB"/>
          </a:p>
        </p:txBody>
      </p:sp>
      <p:pic>
        <p:nvPicPr>
          <p:cNvPr id="9" name="Afbeelding 8">
            <a:extLst>
              <a:ext uri="{FF2B5EF4-FFF2-40B4-BE49-F238E27FC236}">
                <a16:creationId xmlns:a16="http://schemas.microsoft.com/office/drawing/2014/main" id="{B0D00BD6-44BD-E13F-E673-E6427AB978A2}"/>
              </a:ext>
            </a:extLst>
          </p:cNvPr>
          <p:cNvPicPr>
            <a:picLocks noChangeAspect="1"/>
          </p:cNvPicPr>
          <p:nvPr/>
        </p:nvPicPr>
        <p:blipFill>
          <a:blip r:embed="rId3"/>
          <a:stretch>
            <a:fillRect/>
          </a:stretch>
        </p:blipFill>
        <p:spPr>
          <a:xfrm>
            <a:off x="3499112" y="1444004"/>
            <a:ext cx="4286250" cy="4286250"/>
          </a:xfrm>
          <a:prstGeom prst="rect">
            <a:avLst/>
          </a:prstGeom>
        </p:spPr>
      </p:pic>
    </p:spTree>
    <p:extLst>
      <p:ext uri="{BB962C8B-B14F-4D97-AF65-F5344CB8AC3E}">
        <p14:creationId xmlns:p14="http://schemas.microsoft.com/office/powerpoint/2010/main" val="1328997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333922" y="136525"/>
            <a:ext cx="4114800" cy="523220"/>
          </a:xfrm>
          <a:prstGeom prst="rect">
            <a:avLst/>
          </a:prstGeom>
          <a:solidFill>
            <a:schemeClr val="accent6">
              <a:lumMod val="20000"/>
              <a:lumOff val="80000"/>
            </a:schemeClr>
          </a:solidFill>
        </p:spPr>
        <p:txBody>
          <a:bodyPr wrap="square">
            <a:spAutoFit/>
          </a:bodyPr>
          <a:lstStyle/>
          <a:p>
            <a:pPr algn="ctr"/>
            <a:r>
              <a:rPr lang="en-GB" sz="2800" dirty="0"/>
              <a:t>5. </a:t>
            </a:r>
            <a:r>
              <a:rPr lang="en-GB" sz="2800" dirty="0" err="1"/>
              <a:t>Werken</a:t>
            </a:r>
            <a:r>
              <a:rPr lang="en-GB" sz="2800" dirty="0"/>
              <a:t> in de </a:t>
            </a:r>
            <a:r>
              <a:rPr lang="en-GB" sz="2800" dirty="0" err="1"/>
              <a:t>wijk</a:t>
            </a:r>
            <a:endParaRPr lang="en-GB" sz="28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13</a:t>
            </a:fld>
            <a:endParaRPr lang="en-GB"/>
          </a:p>
        </p:txBody>
      </p:sp>
      <p:sp>
        <p:nvSpPr>
          <p:cNvPr id="5" name="Tekstvak 4">
            <a:extLst>
              <a:ext uri="{FF2B5EF4-FFF2-40B4-BE49-F238E27FC236}">
                <a16:creationId xmlns:a16="http://schemas.microsoft.com/office/drawing/2014/main" id="{F9CC307D-590E-C705-4C25-2CACD18232C9}"/>
              </a:ext>
            </a:extLst>
          </p:cNvPr>
          <p:cNvSpPr txBox="1"/>
          <p:nvPr/>
        </p:nvSpPr>
        <p:spPr>
          <a:xfrm>
            <a:off x="1956022" y="1630018"/>
            <a:ext cx="7291346" cy="584775"/>
          </a:xfrm>
          <a:prstGeom prst="rect">
            <a:avLst/>
          </a:prstGeom>
          <a:noFill/>
        </p:spPr>
        <p:txBody>
          <a:bodyPr wrap="square" rtlCol="0">
            <a:spAutoFit/>
          </a:bodyPr>
          <a:lstStyle/>
          <a:p>
            <a:r>
              <a:rPr lang="nl-BE" sz="3200" dirty="0"/>
              <a:t>Scenario kruispunt Kapelstraat / Bosstraat</a:t>
            </a:r>
            <a:endParaRPr lang="en-GB" sz="3200" dirty="0"/>
          </a:p>
        </p:txBody>
      </p:sp>
    </p:spTree>
    <p:extLst>
      <p:ext uri="{BB962C8B-B14F-4D97-AF65-F5344CB8AC3E}">
        <p14:creationId xmlns:p14="http://schemas.microsoft.com/office/powerpoint/2010/main" val="3314965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333922" y="136525"/>
            <a:ext cx="4114800" cy="523220"/>
          </a:xfrm>
          <a:prstGeom prst="rect">
            <a:avLst/>
          </a:prstGeom>
          <a:solidFill>
            <a:schemeClr val="accent6">
              <a:lumMod val="20000"/>
              <a:lumOff val="80000"/>
            </a:schemeClr>
          </a:solidFill>
        </p:spPr>
        <p:txBody>
          <a:bodyPr wrap="square">
            <a:spAutoFit/>
          </a:bodyPr>
          <a:lstStyle/>
          <a:p>
            <a:pPr algn="ctr"/>
            <a:r>
              <a:rPr lang="en-GB" sz="2800" dirty="0"/>
              <a:t>6. </a:t>
            </a:r>
            <a:r>
              <a:rPr lang="en-GB" sz="2800" dirty="0" err="1"/>
              <a:t>Burgerbudget</a:t>
            </a:r>
            <a:endParaRPr lang="en-GB" sz="28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14</a:t>
            </a:fld>
            <a:endParaRPr lang="en-GB"/>
          </a:p>
        </p:txBody>
      </p:sp>
      <p:sp>
        <p:nvSpPr>
          <p:cNvPr id="5" name="Tekstvak 4">
            <a:extLst>
              <a:ext uri="{FF2B5EF4-FFF2-40B4-BE49-F238E27FC236}">
                <a16:creationId xmlns:a16="http://schemas.microsoft.com/office/drawing/2014/main" id="{DEC161F4-3F2A-779E-98BC-E71B26CFCA4C}"/>
              </a:ext>
            </a:extLst>
          </p:cNvPr>
          <p:cNvSpPr txBox="1"/>
          <p:nvPr/>
        </p:nvSpPr>
        <p:spPr>
          <a:xfrm>
            <a:off x="5153891" y="2718262"/>
            <a:ext cx="854721" cy="369332"/>
          </a:xfrm>
          <a:prstGeom prst="rect">
            <a:avLst/>
          </a:prstGeom>
          <a:noFill/>
        </p:spPr>
        <p:txBody>
          <a:bodyPr wrap="none" rtlCol="0">
            <a:spAutoFit/>
          </a:bodyPr>
          <a:lstStyle/>
          <a:p>
            <a:r>
              <a:rPr lang="nl-BE" dirty="0"/>
              <a:t>Debbie</a:t>
            </a:r>
            <a:endParaRPr lang="en-GB" dirty="0"/>
          </a:p>
        </p:txBody>
      </p:sp>
    </p:spTree>
    <p:extLst>
      <p:ext uri="{BB962C8B-B14F-4D97-AF65-F5344CB8AC3E}">
        <p14:creationId xmlns:p14="http://schemas.microsoft.com/office/powerpoint/2010/main" val="3307736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317296" y="644924"/>
            <a:ext cx="4496667" cy="523220"/>
          </a:xfrm>
          <a:prstGeom prst="rect">
            <a:avLst/>
          </a:prstGeom>
          <a:solidFill>
            <a:schemeClr val="accent6">
              <a:lumMod val="20000"/>
              <a:lumOff val="80000"/>
            </a:schemeClr>
          </a:solidFill>
        </p:spPr>
        <p:txBody>
          <a:bodyPr wrap="square">
            <a:spAutoFit/>
          </a:bodyPr>
          <a:lstStyle/>
          <a:p>
            <a:pPr algn="ctr"/>
            <a:r>
              <a:rPr lang="en-GB" sz="2800" dirty="0"/>
              <a:t>7. </a:t>
            </a:r>
            <a:r>
              <a:rPr lang="en-GB" sz="2800" dirty="0" err="1"/>
              <a:t>Activiteiten</a:t>
            </a:r>
            <a:r>
              <a:rPr lang="en-GB" sz="2800" dirty="0"/>
              <a:t> in </a:t>
            </a:r>
            <a:r>
              <a:rPr lang="en-GB" sz="2800" dirty="0" err="1"/>
              <a:t>onze</a:t>
            </a:r>
            <a:r>
              <a:rPr lang="en-GB" sz="2800" dirty="0"/>
              <a:t> </a:t>
            </a:r>
            <a:r>
              <a:rPr lang="en-GB" sz="2800" dirty="0" err="1"/>
              <a:t>wijken</a:t>
            </a:r>
            <a:endParaRPr lang="en-GB" sz="28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15</a:t>
            </a:fld>
            <a:endParaRPr lang="en-GB"/>
          </a:p>
        </p:txBody>
      </p:sp>
      <p:sp>
        <p:nvSpPr>
          <p:cNvPr id="7" name="Tekstvak 6">
            <a:extLst>
              <a:ext uri="{FF2B5EF4-FFF2-40B4-BE49-F238E27FC236}">
                <a16:creationId xmlns:a16="http://schemas.microsoft.com/office/drawing/2014/main" id="{EF835616-A132-52F5-6869-00D79D946B66}"/>
              </a:ext>
            </a:extLst>
          </p:cNvPr>
          <p:cNvSpPr txBox="1"/>
          <p:nvPr/>
        </p:nvSpPr>
        <p:spPr>
          <a:xfrm>
            <a:off x="2710467" y="1217535"/>
            <a:ext cx="6915671" cy="461665"/>
          </a:xfrm>
          <a:prstGeom prst="rect">
            <a:avLst/>
          </a:prstGeom>
          <a:noFill/>
        </p:spPr>
        <p:txBody>
          <a:bodyPr wrap="square">
            <a:spAutoFit/>
          </a:bodyPr>
          <a:lstStyle/>
          <a:p>
            <a:r>
              <a:rPr lang="en-GB" sz="2400" b="1" dirty="0">
                <a:solidFill>
                  <a:srgbClr val="0000FF"/>
                </a:solidFill>
              </a:rPr>
              <a:t>https://www.boom.be/straat-en-buurtfeesten</a:t>
            </a:r>
          </a:p>
        </p:txBody>
      </p:sp>
      <p:pic>
        <p:nvPicPr>
          <p:cNvPr id="9" name="Afbeelding 8">
            <a:extLst>
              <a:ext uri="{FF2B5EF4-FFF2-40B4-BE49-F238E27FC236}">
                <a16:creationId xmlns:a16="http://schemas.microsoft.com/office/drawing/2014/main" id="{DEFE21F6-581B-7D48-41F0-194F79186556}"/>
              </a:ext>
            </a:extLst>
          </p:cNvPr>
          <p:cNvPicPr>
            <a:picLocks noChangeAspect="1"/>
          </p:cNvPicPr>
          <p:nvPr/>
        </p:nvPicPr>
        <p:blipFill>
          <a:blip r:embed="rId3"/>
          <a:stretch>
            <a:fillRect/>
          </a:stretch>
        </p:blipFill>
        <p:spPr>
          <a:xfrm>
            <a:off x="8470860" y="1813493"/>
            <a:ext cx="2990476" cy="1438095"/>
          </a:xfrm>
          <a:prstGeom prst="rect">
            <a:avLst/>
          </a:prstGeom>
        </p:spPr>
      </p:pic>
      <p:pic>
        <p:nvPicPr>
          <p:cNvPr id="11" name="Afbeelding 10">
            <a:extLst>
              <a:ext uri="{FF2B5EF4-FFF2-40B4-BE49-F238E27FC236}">
                <a16:creationId xmlns:a16="http://schemas.microsoft.com/office/drawing/2014/main" id="{BDFA2194-BFC7-DFF7-2FEA-3BC606C71FD5}"/>
              </a:ext>
            </a:extLst>
          </p:cNvPr>
          <p:cNvPicPr>
            <a:picLocks noChangeAspect="1"/>
          </p:cNvPicPr>
          <p:nvPr/>
        </p:nvPicPr>
        <p:blipFill>
          <a:blip r:embed="rId4"/>
          <a:stretch>
            <a:fillRect/>
          </a:stretch>
        </p:blipFill>
        <p:spPr>
          <a:xfrm>
            <a:off x="934581" y="1813493"/>
            <a:ext cx="7552381" cy="4542857"/>
          </a:xfrm>
          <a:prstGeom prst="rect">
            <a:avLst/>
          </a:prstGeom>
        </p:spPr>
      </p:pic>
    </p:spTree>
    <p:extLst>
      <p:ext uri="{BB962C8B-B14F-4D97-AF65-F5344CB8AC3E}">
        <p14:creationId xmlns:p14="http://schemas.microsoft.com/office/powerpoint/2010/main" val="318508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333922" y="136525"/>
            <a:ext cx="4114800" cy="523220"/>
          </a:xfrm>
          <a:prstGeom prst="rect">
            <a:avLst/>
          </a:prstGeom>
          <a:solidFill>
            <a:schemeClr val="accent6">
              <a:lumMod val="20000"/>
              <a:lumOff val="80000"/>
            </a:schemeClr>
          </a:solidFill>
        </p:spPr>
        <p:txBody>
          <a:bodyPr wrap="square">
            <a:spAutoFit/>
          </a:bodyPr>
          <a:lstStyle/>
          <a:p>
            <a:pPr algn="ctr"/>
            <a:r>
              <a:rPr lang="en-GB" sz="2800" dirty="0"/>
              <a:t>Tomorrowland</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16</a:t>
            </a:fld>
            <a:endParaRPr lang="en-GB"/>
          </a:p>
        </p:txBody>
      </p:sp>
      <p:sp>
        <p:nvSpPr>
          <p:cNvPr id="5" name="Tekstvak 4">
            <a:extLst>
              <a:ext uri="{FF2B5EF4-FFF2-40B4-BE49-F238E27FC236}">
                <a16:creationId xmlns:a16="http://schemas.microsoft.com/office/drawing/2014/main" id="{E82957A2-A819-3037-FA6D-2BBB58BC7E18}"/>
              </a:ext>
            </a:extLst>
          </p:cNvPr>
          <p:cNvSpPr txBox="1"/>
          <p:nvPr/>
        </p:nvSpPr>
        <p:spPr>
          <a:xfrm>
            <a:off x="2211070" y="2049556"/>
            <a:ext cx="6558142" cy="646331"/>
          </a:xfrm>
          <a:prstGeom prst="rect">
            <a:avLst/>
          </a:prstGeom>
          <a:noFill/>
        </p:spPr>
        <p:txBody>
          <a:bodyPr wrap="none" rtlCol="0">
            <a:spAutoFit/>
          </a:bodyPr>
          <a:lstStyle/>
          <a:p>
            <a:r>
              <a:rPr lang="nl-BE" dirty="0"/>
              <a:t>Gemaakte afspraken met TML over nieuw kader evaluatie.  (Debbie)</a:t>
            </a:r>
          </a:p>
          <a:p>
            <a:endParaRPr lang="nl-BE" dirty="0"/>
          </a:p>
        </p:txBody>
      </p:sp>
    </p:spTree>
    <p:extLst>
      <p:ext uri="{BB962C8B-B14F-4D97-AF65-F5344CB8AC3E}">
        <p14:creationId xmlns:p14="http://schemas.microsoft.com/office/powerpoint/2010/main" val="2816853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490852" y="44759"/>
            <a:ext cx="5503519" cy="646331"/>
          </a:xfrm>
          <a:prstGeom prst="rect">
            <a:avLst/>
          </a:prstGeom>
          <a:solidFill>
            <a:schemeClr val="accent6">
              <a:lumMod val="20000"/>
              <a:lumOff val="80000"/>
            </a:schemeClr>
          </a:solidFill>
        </p:spPr>
        <p:txBody>
          <a:bodyPr wrap="square">
            <a:spAutoFit/>
          </a:bodyPr>
          <a:lstStyle/>
          <a:p>
            <a:r>
              <a:rPr lang="en-GB" sz="3600" dirty="0" err="1"/>
              <a:t>Kerstboomversiering</a:t>
            </a:r>
            <a:r>
              <a:rPr lang="en-GB" sz="3600" dirty="0"/>
              <a:t> 2021</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17</a:t>
            </a:fld>
            <a:endParaRPr lang="en-GB"/>
          </a:p>
        </p:txBody>
      </p:sp>
      <p:pic>
        <p:nvPicPr>
          <p:cNvPr id="8" name="Afbeelding 7">
            <a:extLst>
              <a:ext uri="{FF2B5EF4-FFF2-40B4-BE49-F238E27FC236}">
                <a16:creationId xmlns:a16="http://schemas.microsoft.com/office/drawing/2014/main" id="{4C7EB011-26F4-6960-B3EB-83B09C18D5B2}"/>
              </a:ext>
            </a:extLst>
          </p:cNvPr>
          <p:cNvPicPr>
            <a:picLocks noChangeAspect="1"/>
          </p:cNvPicPr>
          <p:nvPr/>
        </p:nvPicPr>
        <p:blipFill>
          <a:blip r:embed="rId3"/>
          <a:stretch>
            <a:fillRect/>
          </a:stretch>
        </p:blipFill>
        <p:spPr>
          <a:xfrm>
            <a:off x="8994371" y="1757385"/>
            <a:ext cx="2886273" cy="4584080"/>
          </a:xfrm>
          <a:prstGeom prst="rect">
            <a:avLst/>
          </a:prstGeom>
          <a:ln w="88900" cap="sq" cmpd="thickThin">
            <a:solidFill>
              <a:srgbClr val="FFCC66"/>
            </a:solidFill>
            <a:prstDash val="solid"/>
            <a:miter lim="800000"/>
          </a:ln>
          <a:effectLst>
            <a:glow rad="101600">
              <a:schemeClr val="accent2">
                <a:satMod val="175000"/>
                <a:alpha val="40000"/>
              </a:schemeClr>
            </a:glow>
            <a:innerShdw blurRad="76200">
              <a:srgbClr val="FFCC66"/>
            </a:innerShdw>
          </a:effectLst>
        </p:spPr>
      </p:pic>
      <p:pic>
        <p:nvPicPr>
          <p:cNvPr id="10" name="Afbeelding 9">
            <a:extLst>
              <a:ext uri="{FF2B5EF4-FFF2-40B4-BE49-F238E27FC236}">
                <a16:creationId xmlns:a16="http://schemas.microsoft.com/office/drawing/2014/main" id="{38037821-962B-0672-E155-556352497557}"/>
              </a:ext>
            </a:extLst>
          </p:cNvPr>
          <p:cNvPicPr>
            <a:picLocks noChangeAspect="1"/>
          </p:cNvPicPr>
          <p:nvPr/>
        </p:nvPicPr>
        <p:blipFill>
          <a:blip r:embed="rId4"/>
          <a:stretch>
            <a:fillRect/>
          </a:stretch>
        </p:blipFill>
        <p:spPr>
          <a:xfrm>
            <a:off x="6009765" y="2064399"/>
            <a:ext cx="2813859" cy="4277066"/>
          </a:xfrm>
          <a:prstGeom prst="rect">
            <a:avLst/>
          </a:prstGeom>
        </p:spPr>
      </p:pic>
      <p:pic>
        <p:nvPicPr>
          <p:cNvPr id="13" name="Afbeelding 12">
            <a:extLst>
              <a:ext uri="{FF2B5EF4-FFF2-40B4-BE49-F238E27FC236}">
                <a16:creationId xmlns:a16="http://schemas.microsoft.com/office/drawing/2014/main" id="{FC19EB56-0D2F-2E7B-D016-C9CD20A5CD03}"/>
              </a:ext>
            </a:extLst>
          </p:cNvPr>
          <p:cNvPicPr>
            <a:picLocks noChangeAspect="1"/>
          </p:cNvPicPr>
          <p:nvPr/>
        </p:nvPicPr>
        <p:blipFill>
          <a:blip r:embed="rId5"/>
          <a:stretch>
            <a:fillRect/>
          </a:stretch>
        </p:blipFill>
        <p:spPr>
          <a:xfrm>
            <a:off x="3121957" y="1917282"/>
            <a:ext cx="2773272" cy="4424183"/>
          </a:xfrm>
          <a:prstGeom prst="rect">
            <a:avLst/>
          </a:prstGeom>
        </p:spPr>
      </p:pic>
      <p:pic>
        <p:nvPicPr>
          <p:cNvPr id="19" name="Afbeelding 18">
            <a:extLst>
              <a:ext uri="{FF2B5EF4-FFF2-40B4-BE49-F238E27FC236}">
                <a16:creationId xmlns:a16="http://schemas.microsoft.com/office/drawing/2014/main" id="{F27D57C1-84FB-D540-C1AC-10ED275B4567}"/>
              </a:ext>
            </a:extLst>
          </p:cNvPr>
          <p:cNvPicPr>
            <a:picLocks noChangeAspect="1"/>
          </p:cNvPicPr>
          <p:nvPr/>
        </p:nvPicPr>
        <p:blipFill>
          <a:blip r:embed="rId6"/>
          <a:stretch>
            <a:fillRect/>
          </a:stretch>
        </p:blipFill>
        <p:spPr>
          <a:xfrm>
            <a:off x="100447" y="1712031"/>
            <a:ext cx="2906974" cy="4644319"/>
          </a:xfrm>
          <a:prstGeom prst="rect">
            <a:avLst/>
          </a:prstGeom>
        </p:spPr>
      </p:pic>
    </p:spTree>
    <p:extLst>
      <p:ext uri="{BB962C8B-B14F-4D97-AF65-F5344CB8AC3E}">
        <p14:creationId xmlns:p14="http://schemas.microsoft.com/office/powerpoint/2010/main" val="143960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490852" y="44759"/>
            <a:ext cx="5503519" cy="1200329"/>
          </a:xfrm>
          <a:prstGeom prst="rect">
            <a:avLst/>
          </a:prstGeom>
          <a:solidFill>
            <a:schemeClr val="accent6">
              <a:lumMod val="20000"/>
              <a:lumOff val="80000"/>
            </a:schemeClr>
          </a:solidFill>
        </p:spPr>
        <p:txBody>
          <a:bodyPr wrap="square">
            <a:spAutoFit/>
          </a:bodyPr>
          <a:lstStyle/>
          <a:p>
            <a:r>
              <a:rPr lang="en-GB" sz="3600" dirty="0" err="1"/>
              <a:t>Kerstboomversiering</a:t>
            </a:r>
            <a:r>
              <a:rPr lang="en-GB" sz="3600" dirty="0"/>
              <a:t> 2021</a:t>
            </a:r>
          </a:p>
          <a:p>
            <a:r>
              <a:rPr lang="en-GB" sz="3600" dirty="0"/>
              <a:t>Party-Party </a:t>
            </a:r>
            <a:r>
              <a:rPr lang="en-GB" sz="3600" dirty="0" err="1"/>
              <a:t>augustus</a:t>
            </a:r>
            <a:r>
              <a:rPr lang="en-GB" sz="3600" dirty="0"/>
              <a:t> 2022</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18</a:t>
            </a:fld>
            <a:endParaRPr lang="en-GB"/>
          </a:p>
        </p:txBody>
      </p:sp>
      <p:pic>
        <p:nvPicPr>
          <p:cNvPr id="7" name="Afbeelding 6">
            <a:extLst>
              <a:ext uri="{FF2B5EF4-FFF2-40B4-BE49-F238E27FC236}">
                <a16:creationId xmlns:a16="http://schemas.microsoft.com/office/drawing/2014/main" id="{FC4D0BFA-E5F7-1F1D-C415-43A5FF079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5" y="3474720"/>
            <a:ext cx="3598379" cy="2696880"/>
          </a:xfrm>
          <a:prstGeom prst="rect">
            <a:avLst/>
          </a:prstGeom>
        </p:spPr>
      </p:pic>
      <p:pic>
        <p:nvPicPr>
          <p:cNvPr id="12" name="Afbeelding 11">
            <a:extLst>
              <a:ext uri="{FF2B5EF4-FFF2-40B4-BE49-F238E27FC236}">
                <a16:creationId xmlns:a16="http://schemas.microsoft.com/office/drawing/2014/main" id="{712CBB45-FDD6-3FFF-8843-15DBAFA24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9684" y="2504167"/>
            <a:ext cx="2748957" cy="3667433"/>
          </a:xfrm>
          <a:prstGeom prst="rect">
            <a:avLst/>
          </a:prstGeom>
        </p:spPr>
      </p:pic>
      <p:pic>
        <p:nvPicPr>
          <p:cNvPr id="14" name="Afbeelding 13">
            <a:extLst>
              <a:ext uri="{FF2B5EF4-FFF2-40B4-BE49-F238E27FC236}">
                <a16:creationId xmlns:a16="http://schemas.microsoft.com/office/drawing/2014/main" id="{3919D844-1FA8-B7CF-8B86-E8B0CC1E7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3998" y="3193060"/>
            <a:ext cx="3967750" cy="2976513"/>
          </a:xfrm>
          <a:prstGeom prst="rect">
            <a:avLst/>
          </a:prstGeom>
        </p:spPr>
      </p:pic>
      <p:sp>
        <p:nvSpPr>
          <p:cNvPr id="15" name="Tekstvak 14">
            <a:extLst>
              <a:ext uri="{FF2B5EF4-FFF2-40B4-BE49-F238E27FC236}">
                <a16:creationId xmlns:a16="http://schemas.microsoft.com/office/drawing/2014/main" id="{D0D48B21-1DA9-5CB9-B860-DCDC46040C9A}"/>
              </a:ext>
            </a:extLst>
          </p:cNvPr>
          <p:cNvSpPr txBox="1"/>
          <p:nvPr/>
        </p:nvSpPr>
        <p:spPr>
          <a:xfrm>
            <a:off x="3683602" y="4101315"/>
            <a:ext cx="789709" cy="1323439"/>
          </a:xfrm>
          <a:prstGeom prst="rect">
            <a:avLst/>
          </a:prstGeom>
          <a:noFill/>
        </p:spPr>
        <p:txBody>
          <a:bodyPr wrap="square" rtlCol="0">
            <a:spAutoFit/>
          </a:bodyPr>
          <a:lstStyle/>
          <a:p>
            <a:r>
              <a:rPr lang="nl-BE" sz="8000" dirty="0">
                <a:solidFill>
                  <a:srgbClr val="0000FF"/>
                </a:solidFill>
              </a:rPr>
              <a:t>+</a:t>
            </a:r>
            <a:endParaRPr lang="en-GB" sz="8000" dirty="0">
              <a:solidFill>
                <a:srgbClr val="0000FF"/>
              </a:solidFill>
            </a:endParaRPr>
          </a:p>
        </p:txBody>
      </p:sp>
      <p:sp>
        <p:nvSpPr>
          <p:cNvPr id="16" name="Pijl: rechts 15">
            <a:extLst>
              <a:ext uri="{FF2B5EF4-FFF2-40B4-BE49-F238E27FC236}">
                <a16:creationId xmlns:a16="http://schemas.microsoft.com/office/drawing/2014/main" id="{C0135C9D-9353-DF9C-D087-37650F13915D}"/>
              </a:ext>
            </a:extLst>
          </p:cNvPr>
          <p:cNvSpPr/>
          <p:nvPr/>
        </p:nvSpPr>
        <p:spPr>
          <a:xfrm>
            <a:off x="7227309" y="4484558"/>
            <a:ext cx="798021" cy="556952"/>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kstvak 16">
            <a:extLst>
              <a:ext uri="{FF2B5EF4-FFF2-40B4-BE49-F238E27FC236}">
                <a16:creationId xmlns:a16="http://schemas.microsoft.com/office/drawing/2014/main" id="{8C65550F-7421-CF62-28A3-9F89E2BFFD5C}"/>
              </a:ext>
            </a:extLst>
          </p:cNvPr>
          <p:cNvSpPr txBox="1"/>
          <p:nvPr/>
        </p:nvSpPr>
        <p:spPr>
          <a:xfrm>
            <a:off x="418298" y="1345687"/>
            <a:ext cx="10731731" cy="830997"/>
          </a:xfrm>
          <a:prstGeom prst="rect">
            <a:avLst/>
          </a:prstGeom>
          <a:solidFill>
            <a:schemeClr val="accent1">
              <a:lumMod val="20000"/>
              <a:lumOff val="80000"/>
            </a:schemeClr>
          </a:solidFill>
        </p:spPr>
        <p:txBody>
          <a:bodyPr wrap="square" rtlCol="0">
            <a:spAutoFit/>
          </a:bodyPr>
          <a:lstStyle/>
          <a:p>
            <a:r>
              <a:rPr lang="nl-BE" sz="2400" dirty="0"/>
              <a:t>Wijk ‘De Schomme’ wint 2</a:t>
            </a:r>
            <a:r>
              <a:rPr lang="nl-BE" sz="2400" baseline="30000" dirty="0"/>
              <a:t>de</a:t>
            </a:r>
            <a:r>
              <a:rPr lang="nl-BE" sz="2400" dirty="0"/>
              <a:t> prijs met kerstboomversiering.</a:t>
            </a:r>
          </a:p>
          <a:p>
            <a:r>
              <a:rPr lang="nl-BE" sz="2400" dirty="0"/>
              <a:t>Met de prijs  …….. Party-Party in augustus </a:t>
            </a:r>
            <a:endParaRPr lang="en-GB" sz="2400" dirty="0"/>
          </a:p>
        </p:txBody>
      </p:sp>
    </p:spTree>
    <p:extLst>
      <p:ext uri="{BB962C8B-B14F-4D97-AF65-F5344CB8AC3E}">
        <p14:creationId xmlns:p14="http://schemas.microsoft.com/office/powerpoint/2010/main" val="2859193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715296" y="178484"/>
            <a:ext cx="3213043" cy="923330"/>
          </a:xfrm>
          <a:prstGeom prst="rect">
            <a:avLst/>
          </a:prstGeom>
          <a:solidFill>
            <a:schemeClr val="accent6">
              <a:lumMod val="20000"/>
              <a:lumOff val="80000"/>
            </a:schemeClr>
          </a:solidFill>
        </p:spPr>
        <p:txBody>
          <a:bodyPr wrap="square">
            <a:spAutoFit/>
          </a:bodyPr>
          <a:lstStyle/>
          <a:p>
            <a:r>
              <a:rPr lang="en-GB" sz="3600" dirty="0" err="1"/>
              <a:t>Paasaktie</a:t>
            </a:r>
            <a:r>
              <a:rPr lang="en-GB" sz="3600" dirty="0"/>
              <a:t> 2022</a:t>
            </a:r>
          </a:p>
          <a:p>
            <a:pPr algn="ctr"/>
            <a:r>
              <a:rPr lang="en-GB" dirty="0" err="1"/>
              <a:t>Zaterdag</a:t>
            </a:r>
            <a:r>
              <a:rPr lang="en-GB" dirty="0"/>
              <a:t> 16 April 2022</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19</a:t>
            </a:fld>
            <a:endParaRPr lang="en-GB"/>
          </a:p>
        </p:txBody>
      </p:sp>
      <p:pic>
        <p:nvPicPr>
          <p:cNvPr id="8" name="Afbeelding 7">
            <a:extLst>
              <a:ext uri="{FF2B5EF4-FFF2-40B4-BE49-F238E27FC236}">
                <a16:creationId xmlns:a16="http://schemas.microsoft.com/office/drawing/2014/main" id="{637C0632-24E0-7334-3CA8-ECE8A2662E50}"/>
              </a:ext>
            </a:extLst>
          </p:cNvPr>
          <p:cNvPicPr>
            <a:picLocks noChangeAspect="1"/>
          </p:cNvPicPr>
          <p:nvPr/>
        </p:nvPicPr>
        <p:blipFill>
          <a:blip r:embed="rId3"/>
          <a:stretch>
            <a:fillRect/>
          </a:stretch>
        </p:blipFill>
        <p:spPr>
          <a:xfrm>
            <a:off x="1983934" y="1101814"/>
            <a:ext cx="7209524" cy="2247619"/>
          </a:xfrm>
          <a:prstGeom prst="rect">
            <a:avLst/>
          </a:prstGeom>
        </p:spPr>
      </p:pic>
      <p:pic>
        <p:nvPicPr>
          <p:cNvPr id="9" name="Afbeelding 8">
            <a:extLst>
              <a:ext uri="{FF2B5EF4-FFF2-40B4-BE49-F238E27FC236}">
                <a16:creationId xmlns:a16="http://schemas.microsoft.com/office/drawing/2014/main" id="{57B85B48-75B8-6D2D-5F79-F2DED8FC672C}"/>
              </a:ext>
            </a:extLst>
          </p:cNvPr>
          <p:cNvPicPr>
            <a:picLocks noChangeAspect="1"/>
          </p:cNvPicPr>
          <p:nvPr/>
        </p:nvPicPr>
        <p:blipFill>
          <a:blip r:embed="rId4"/>
          <a:stretch>
            <a:fillRect/>
          </a:stretch>
        </p:blipFill>
        <p:spPr>
          <a:xfrm>
            <a:off x="1336196" y="3388172"/>
            <a:ext cx="4435946" cy="2963630"/>
          </a:xfrm>
          <a:prstGeom prst="rect">
            <a:avLst/>
          </a:prstGeom>
        </p:spPr>
      </p:pic>
      <p:pic>
        <p:nvPicPr>
          <p:cNvPr id="10" name="Afbeelding 9">
            <a:extLst>
              <a:ext uri="{FF2B5EF4-FFF2-40B4-BE49-F238E27FC236}">
                <a16:creationId xmlns:a16="http://schemas.microsoft.com/office/drawing/2014/main" id="{8DEF031F-B42A-471B-81A4-BC8EF0A1E610}"/>
              </a:ext>
            </a:extLst>
          </p:cNvPr>
          <p:cNvPicPr>
            <a:picLocks noChangeAspect="1"/>
          </p:cNvPicPr>
          <p:nvPr/>
        </p:nvPicPr>
        <p:blipFill>
          <a:blip r:embed="rId5"/>
          <a:stretch>
            <a:fillRect/>
          </a:stretch>
        </p:blipFill>
        <p:spPr>
          <a:xfrm>
            <a:off x="6229342" y="3392720"/>
            <a:ext cx="4357190" cy="2920342"/>
          </a:xfrm>
          <a:prstGeom prst="rect">
            <a:avLst/>
          </a:prstGeom>
        </p:spPr>
      </p:pic>
      <p:pic>
        <p:nvPicPr>
          <p:cNvPr id="5" name="Afbeelding 4">
            <a:extLst>
              <a:ext uri="{FF2B5EF4-FFF2-40B4-BE49-F238E27FC236}">
                <a16:creationId xmlns:a16="http://schemas.microsoft.com/office/drawing/2014/main" id="{90AED339-E62A-5C55-5A5A-8264A295D491}"/>
              </a:ext>
            </a:extLst>
          </p:cNvPr>
          <p:cNvPicPr>
            <a:picLocks noChangeAspect="1"/>
          </p:cNvPicPr>
          <p:nvPr/>
        </p:nvPicPr>
        <p:blipFill>
          <a:blip r:embed="rId6"/>
          <a:stretch>
            <a:fillRect/>
          </a:stretch>
        </p:blipFill>
        <p:spPr>
          <a:xfrm>
            <a:off x="10796557" y="1372467"/>
            <a:ext cx="1323845" cy="861970"/>
          </a:xfrm>
          <a:prstGeom prst="rect">
            <a:avLst/>
          </a:prstGeom>
        </p:spPr>
      </p:pic>
      <p:pic>
        <p:nvPicPr>
          <p:cNvPr id="7" name="Afbeelding 6">
            <a:extLst>
              <a:ext uri="{FF2B5EF4-FFF2-40B4-BE49-F238E27FC236}">
                <a16:creationId xmlns:a16="http://schemas.microsoft.com/office/drawing/2014/main" id="{6EC39336-4EBA-9CF3-16BB-15E24E135BCA}"/>
              </a:ext>
            </a:extLst>
          </p:cNvPr>
          <p:cNvPicPr>
            <a:picLocks noChangeAspect="1"/>
          </p:cNvPicPr>
          <p:nvPr/>
        </p:nvPicPr>
        <p:blipFill>
          <a:blip r:embed="rId7"/>
          <a:stretch>
            <a:fillRect/>
          </a:stretch>
        </p:blipFill>
        <p:spPr>
          <a:xfrm>
            <a:off x="10796557" y="3125633"/>
            <a:ext cx="1363247" cy="715234"/>
          </a:xfrm>
          <a:prstGeom prst="rect">
            <a:avLst/>
          </a:prstGeom>
        </p:spPr>
      </p:pic>
      <p:pic>
        <p:nvPicPr>
          <p:cNvPr id="11" name="Afbeelding 10">
            <a:extLst>
              <a:ext uri="{FF2B5EF4-FFF2-40B4-BE49-F238E27FC236}">
                <a16:creationId xmlns:a16="http://schemas.microsoft.com/office/drawing/2014/main" id="{DB91318B-A493-9C05-F93D-6C487D8B8800}"/>
              </a:ext>
            </a:extLst>
          </p:cNvPr>
          <p:cNvPicPr>
            <a:picLocks noChangeAspect="1"/>
          </p:cNvPicPr>
          <p:nvPr/>
        </p:nvPicPr>
        <p:blipFill>
          <a:blip r:embed="rId8"/>
          <a:stretch>
            <a:fillRect/>
          </a:stretch>
        </p:blipFill>
        <p:spPr>
          <a:xfrm>
            <a:off x="10623772" y="2408655"/>
            <a:ext cx="1533871" cy="491434"/>
          </a:xfrm>
          <a:prstGeom prst="rect">
            <a:avLst/>
          </a:prstGeom>
        </p:spPr>
      </p:pic>
    </p:spTree>
    <p:extLst>
      <p:ext uri="{BB962C8B-B14F-4D97-AF65-F5344CB8AC3E}">
        <p14:creationId xmlns:p14="http://schemas.microsoft.com/office/powerpoint/2010/main" val="1358675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333922" y="136525"/>
            <a:ext cx="2883999" cy="523220"/>
          </a:xfrm>
          <a:prstGeom prst="rect">
            <a:avLst/>
          </a:prstGeom>
          <a:solidFill>
            <a:schemeClr val="accent6">
              <a:lumMod val="20000"/>
              <a:lumOff val="80000"/>
            </a:schemeClr>
          </a:solidFill>
        </p:spPr>
        <p:txBody>
          <a:bodyPr wrap="square">
            <a:spAutoFit/>
          </a:bodyPr>
          <a:lstStyle/>
          <a:p>
            <a:pPr algn="ctr"/>
            <a:r>
              <a:rPr lang="en-GB" sz="2800" dirty="0"/>
              <a:t>Agenda - Planning</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2</a:t>
            </a:fld>
            <a:endParaRPr lang="en-GB"/>
          </a:p>
        </p:txBody>
      </p:sp>
      <p:sp>
        <p:nvSpPr>
          <p:cNvPr id="7" name="Tekstvak 6">
            <a:extLst>
              <a:ext uri="{FF2B5EF4-FFF2-40B4-BE49-F238E27FC236}">
                <a16:creationId xmlns:a16="http://schemas.microsoft.com/office/drawing/2014/main" id="{40D1DAC6-0C28-4CA8-A0AD-1DCB6B786656}"/>
              </a:ext>
            </a:extLst>
          </p:cNvPr>
          <p:cNvSpPr txBox="1"/>
          <p:nvPr/>
        </p:nvSpPr>
        <p:spPr>
          <a:xfrm>
            <a:off x="597868" y="2124527"/>
            <a:ext cx="10996264" cy="3970318"/>
          </a:xfrm>
          <a:prstGeom prst="rect">
            <a:avLst/>
          </a:prstGeom>
          <a:noFill/>
        </p:spPr>
        <p:txBody>
          <a:bodyPr wrap="square" rtlCol="0">
            <a:spAutoFit/>
          </a:bodyPr>
          <a:lstStyle/>
          <a:p>
            <a:r>
              <a:rPr lang="nl-BE" dirty="0"/>
              <a:t>1. De wakkere burger  (Wim)						30’	19u30 – 20u00</a:t>
            </a:r>
          </a:p>
          <a:p>
            <a:r>
              <a:rPr lang="nl-BE" dirty="0"/>
              <a:t>2. Project St Catharina kerk: Toelichting &amp; stand van zaken   (Tamara, Sven)	20’	20u00 – 20u20</a:t>
            </a:r>
          </a:p>
          <a:p>
            <a:r>
              <a:rPr lang="nl-BE" dirty="0"/>
              <a:t>3. De Schorre     (Kathleen, Kris)					20’	20u20 – 20u40</a:t>
            </a:r>
          </a:p>
          <a:p>
            <a:r>
              <a:rPr lang="nl-BE" dirty="0"/>
              <a:t>  	Voorstelling nieuwe directeur, Agenda, Werken (speeltuin, cafetaria) </a:t>
            </a:r>
          </a:p>
          <a:p>
            <a:r>
              <a:rPr lang="nl-BE" dirty="0"/>
              <a:t>4. Verondieping deelgebied 2:  Stand van zaken				10’	20u40 – 20u50</a:t>
            </a:r>
          </a:p>
          <a:p>
            <a:endParaRPr lang="nl-BE" dirty="0"/>
          </a:p>
          <a:p>
            <a:r>
              <a:rPr lang="nl-BE" dirty="0"/>
              <a:t>============== PAUZE =================================================================</a:t>
            </a:r>
          </a:p>
          <a:p>
            <a:endParaRPr lang="nl-BE" dirty="0"/>
          </a:p>
          <a:p>
            <a:r>
              <a:rPr lang="nl-BE" dirty="0"/>
              <a:t>5. Werken in de wijk </a:t>
            </a:r>
          </a:p>
          <a:p>
            <a:r>
              <a:rPr lang="nl-BE" dirty="0"/>
              <a:t>6. Burgerbudget 2022:  Toelichting en overzicht projecten in de wijk		10’	21u10 – 21u20</a:t>
            </a:r>
          </a:p>
          <a:p>
            <a:r>
              <a:rPr lang="nl-BE" dirty="0"/>
              <a:t>7. Wijkwandeling – Behandelde topics  			 		15’	21u20 – 21u35</a:t>
            </a:r>
          </a:p>
          <a:p>
            <a:r>
              <a:rPr lang="nl-BE" dirty="0"/>
              <a:t>8. Voorbije activiteiten in onze wijk					10’	21u35 – 21u45</a:t>
            </a:r>
          </a:p>
          <a:p>
            <a:r>
              <a:rPr lang="nl-BE" dirty="0"/>
              <a:t>9. Planning toekomstige activiteiten in onze wijk		 		10’	21u45 – 21u55</a:t>
            </a:r>
          </a:p>
          <a:p>
            <a:r>
              <a:rPr lang="nl-BE" dirty="0"/>
              <a:t>10. Varia						 		15’	21u55 – 22u10</a:t>
            </a:r>
            <a:endParaRPr lang="en-GB" dirty="0"/>
          </a:p>
        </p:txBody>
      </p:sp>
    </p:spTree>
    <p:extLst>
      <p:ext uri="{BB962C8B-B14F-4D97-AF65-F5344CB8AC3E}">
        <p14:creationId xmlns:p14="http://schemas.microsoft.com/office/powerpoint/2010/main" val="2527444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715296" y="178484"/>
            <a:ext cx="4114800" cy="923330"/>
          </a:xfrm>
          <a:prstGeom prst="rect">
            <a:avLst/>
          </a:prstGeom>
          <a:solidFill>
            <a:schemeClr val="accent6">
              <a:lumMod val="20000"/>
              <a:lumOff val="80000"/>
            </a:schemeClr>
          </a:solidFill>
        </p:spPr>
        <p:txBody>
          <a:bodyPr wrap="square">
            <a:spAutoFit/>
          </a:bodyPr>
          <a:lstStyle/>
          <a:p>
            <a:r>
              <a:rPr lang="en-GB" sz="3600" dirty="0" err="1"/>
              <a:t>Rommelmarkt</a:t>
            </a:r>
            <a:r>
              <a:rPr lang="en-GB" sz="3600" dirty="0"/>
              <a:t> 2022</a:t>
            </a:r>
          </a:p>
          <a:p>
            <a:pPr algn="ctr"/>
            <a:r>
              <a:rPr lang="en-GB" dirty="0" err="1"/>
              <a:t>Zondag</a:t>
            </a:r>
            <a:r>
              <a:rPr lang="en-GB" dirty="0"/>
              <a:t> 15 </a:t>
            </a:r>
            <a:r>
              <a:rPr lang="en-GB" dirty="0" err="1"/>
              <a:t>mei</a:t>
            </a:r>
            <a:r>
              <a:rPr lang="en-GB" dirty="0"/>
              <a:t>  2022</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20</a:t>
            </a:fld>
            <a:endParaRPr lang="en-GB"/>
          </a:p>
        </p:txBody>
      </p:sp>
      <p:pic>
        <p:nvPicPr>
          <p:cNvPr id="7" name="Afbeelding 6">
            <a:extLst>
              <a:ext uri="{FF2B5EF4-FFF2-40B4-BE49-F238E27FC236}">
                <a16:creationId xmlns:a16="http://schemas.microsoft.com/office/drawing/2014/main" id="{EEF161AF-C19D-0CE4-D334-E2B492693731}"/>
              </a:ext>
            </a:extLst>
          </p:cNvPr>
          <p:cNvPicPr>
            <a:picLocks noChangeAspect="1"/>
          </p:cNvPicPr>
          <p:nvPr/>
        </p:nvPicPr>
        <p:blipFill>
          <a:blip r:embed="rId3"/>
          <a:stretch>
            <a:fillRect/>
          </a:stretch>
        </p:blipFill>
        <p:spPr>
          <a:xfrm>
            <a:off x="130674" y="1233316"/>
            <a:ext cx="5445472" cy="2848233"/>
          </a:xfrm>
          <a:prstGeom prst="rect">
            <a:avLst/>
          </a:prstGeom>
        </p:spPr>
      </p:pic>
      <p:pic>
        <p:nvPicPr>
          <p:cNvPr id="12" name="Afbeelding 11">
            <a:extLst>
              <a:ext uri="{FF2B5EF4-FFF2-40B4-BE49-F238E27FC236}">
                <a16:creationId xmlns:a16="http://schemas.microsoft.com/office/drawing/2014/main" id="{36FC6E1F-867B-3287-B954-2900200E413E}"/>
              </a:ext>
            </a:extLst>
          </p:cNvPr>
          <p:cNvPicPr>
            <a:picLocks noChangeAspect="1"/>
          </p:cNvPicPr>
          <p:nvPr/>
        </p:nvPicPr>
        <p:blipFill>
          <a:blip r:embed="rId4"/>
          <a:stretch>
            <a:fillRect/>
          </a:stretch>
        </p:blipFill>
        <p:spPr>
          <a:xfrm>
            <a:off x="5689415" y="1398298"/>
            <a:ext cx="6248397" cy="4958052"/>
          </a:xfrm>
          <a:prstGeom prst="rect">
            <a:avLst/>
          </a:prstGeom>
        </p:spPr>
      </p:pic>
      <p:pic>
        <p:nvPicPr>
          <p:cNvPr id="14" name="Afbeelding 13">
            <a:extLst>
              <a:ext uri="{FF2B5EF4-FFF2-40B4-BE49-F238E27FC236}">
                <a16:creationId xmlns:a16="http://schemas.microsoft.com/office/drawing/2014/main" id="{1FAF8762-8EBC-77AC-BE66-8D2421085DA6}"/>
              </a:ext>
            </a:extLst>
          </p:cNvPr>
          <p:cNvPicPr>
            <a:picLocks noChangeAspect="1"/>
          </p:cNvPicPr>
          <p:nvPr/>
        </p:nvPicPr>
        <p:blipFill>
          <a:blip r:embed="rId5"/>
          <a:stretch>
            <a:fillRect/>
          </a:stretch>
        </p:blipFill>
        <p:spPr>
          <a:xfrm>
            <a:off x="1298609" y="4149551"/>
            <a:ext cx="3331580" cy="2206799"/>
          </a:xfrm>
          <a:prstGeom prst="rect">
            <a:avLst/>
          </a:prstGeom>
        </p:spPr>
      </p:pic>
    </p:spTree>
    <p:extLst>
      <p:ext uri="{BB962C8B-B14F-4D97-AF65-F5344CB8AC3E}">
        <p14:creationId xmlns:p14="http://schemas.microsoft.com/office/powerpoint/2010/main" val="1392407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715295" y="178484"/>
            <a:ext cx="3907475" cy="923330"/>
          </a:xfrm>
          <a:prstGeom prst="rect">
            <a:avLst/>
          </a:prstGeom>
          <a:solidFill>
            <a:schemeClr val="accent6">
              <a:lumMod val="20000"/>
              <a:lumOff val="80000"/>
            </a:schemeClr>
          </a:solidFill>
        </p:spPr>
        <p:txBody>
          <a:bodyPr wrap="square">
            <a:spAutoFit/>
          </a:bodyPr>
          <a:lstStyle/>
          <a:p>
            <a:pPr algn="ctr"/>
            <a:r>
              <a:rPr lang="en-GB" sz="3600" dirty="0" err="1"/>
              <a:t>Speelstraat</a:t>
            </a:r>
            <a:r>
              <a:rPr lang="en-GB" sz="3600" dirty="0"/>
              <a:t> 2022</a:t>
            </a:r>
          </a:p>
          <a:p>
            <a:pPr algn="ctr"/>
            <a:r>
              <a:rPr lang="en-GB" dirty="0"/>
              <a:t>Melissa </a:t>
            </a:r>
            <a:r>
              <a:rPr lang="en-GB" dirty="0" err="1"/>
              <a:t>en</a:t>
            </a:r>
            <a:r>
              <a:rPr lang="en-GB" dirty="0"/>
              <a:t> de ‘</a:t>
            </a:r>
            <a:r>
              <a:rPr lang="en-GB" dirty="0" err="1"/>
              <a:t>Zomerse</a:t>
            </a:r>
            <a:r>
              <a:rPr lang="en-GB" dirty="0"/>
              <a:t>’ </a:t>
            </a:r>
            <a:r>
              <a:rPr lang="en-GB" dirty="0" err="1"/>
              <a:t>woensdagen</a:t>
            </a:r>
            <a:endParaRPr lang="en-GB"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21</a:t>
            </a:fld>
            <a:endParaRPr lang="en-GB"/>
          </a:p>
        </p:txBody>
      </p:sp>
      <p:pic>
        <p:nvPicPr>
          <p:cNvPr id="7" name="Afbeelding 6">
            <a:extLst>
              <a:ext uri="{FF2B5EF4-FFF2-40B4-BE49-F238E27FC236}">
                <a16:creationId xmlns:a16="http://schemas.microsoft.com/office/drawing/2014/main" id="{F7E7E895-EA03-6104-2A62-965A70E0A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7" y="1187482"/>
            <a:ext cx="4011723" cy="2287784"/>
          </a:xfrm>
          <a:prstGeom prst="rect">
            <a:avLst/>
          </a:prstGeom>
        </p:spPr>
      </p:pic>
      <p:pic>
        <p:nvPicPr>
          <p:cNvPr id="12" name="Afbeelding 11">
            <a:extLst>
              <a:ext uri="{FF2B5EF4-FFF2-40B4-BE49-F238E27FC236}">
                <a16:creationId xmlns:a16="http://schemas.microsoft.com/office/drawing/2014/main" id="{21FEC5A1-9AA7-7D31-372B-D91A3DC82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5060" y="1217003"/>
            <a:ext cx="3641468" cy="4535401"/>
          </a:xfrm>
          <a:prstGeom prst="rect">
            <a:avLst/>
          </a:prstGeom>
        </p:spPr>
      </p:pic>
      <p:pic>
        <p:nvPicPr>
          <p:cNvPr id="14" name="Afbeelding 13">
            <a:extLst>
              <a:ext uri="{FF2B5EF4-FFF2-40B4-BE49-F238E27FC236}">
                <a16:creationId xmlns:a16="http://schemas.microsoft.com/office/drawing/2014/main" id="{311F4E4F-2D02-4411-9469-52B760C7E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764" y="3671437"/>
            <a:ext cx="4510570" cy="2488742"/>
          </a:xfrm>
          <a:prstGeom prst="rect">
            <a:avLst/>
          </a:prstGeom>
        </p:spPr>
      </p:pic>
      <p:pic>
        <p:nvPicPr>
          <p:cNvPr id="18" name="Afbeelding 17">
            <a:extLst>
              <a:ext uri="{FF2B5EF4-FFF2-40B4-BE49-F238E27FC236}">
                <a16:creationId xmlns:a16="http://schemas.microsoft.com/office/drawing/2014/main" id="{C4C9E5EE-F34F-AC1C-3E4C-BC351A799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254" y="4075639"/>
            <a:ext cx="4690983" cy="2280712"/>
          </a:xfrm>
          <a:prstGeom prst="rect">
            <a:avLst/>
          </a:prstGeom>
        </p:spPr>
      </p:pic>
    </p:spTree>
    <p:extLst>
      <p:ext uri="{BB962C8B-B14F-4D97-AF65-F5344CB8AC3E}">
        <p14:creationId xmlns:p14="http://schemas.microsoft.com/office/powerpoint/2010/main" val="2102223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074EFD61-9FAF-1EB4-5E79-FBA0CD6F6AA0}"/>
              </a:ext>
            </a:extLst>
          </p:cNvPr>
          <p:cNvPicPr>
            <a:picLocks noChangeAspect="1"/>
          </p:cNvPicPr>
          <p:nvPr/>
        </p:nvPicPr>
        <p:blipFill>
          <a:blip r:embed="rId2"/>
          <a:stretch>
            <a:fillRect/>
          </a:stretch>
        </p:blipFill>
        <p:spPr>
          <a:xfrm>
            <a:off x="316259" y="3196559"/>
            <a:ext cx="4840132" cy="3234348"/>
          </a:xfrm>
          <a:prstGeom prst="rect">
            <a:avLst/>
          </a:prstGeom>
        </p:spPr>
      </p:pic>
      <p:sp>
        <p:nvSpPr>
          <p:cNvPr id="6" name="Tekstvak 5">
            <a:extLst>
              <a:ext uri="{FF2B5EF4-FFF2-40B4-BE49-F238E27FC236}">
                <a16:creationId xmlns:a16="http://schemas.microsoft.com/office/drawing/2014/main" id="{DD877902-6996-4AE7-BA24-AE2E3BE1BC2A}"/>
              </a:ext>
            </a:extLst>
          </p:cNvPr>
          <p:cNvSpPr txBox="1"/>
          <p:nvPr/>
        </p:nvSpPr>
        <p:spPr>
          <a:xfrm>
            <a:off x="2070415" y="194387"/>
            <a:ext cx="6082985" cy="923330"/>
          </a:xfrm>
          <a:prstGeom prst="rect">
            <a:avLst/>
          </a:prstGeom>
          <a:solidFill>
            <a:schemeClr val="accent6">
              <a:lumMod val="20000"/>
              <a:lumOff val="80000"/>
            </a:schemeClr>
          </a:solidFill>
        </p:spPr>
        <p:txBody>
          <a:bodyPr wrap="square">
            <a:spAutoFit/>
          </a:bodyPr>
          <a:lstStyle/>
          <a:p>
            <a:pPr algn="ctr"/>
            <a:r>
              <a:rPr lang="en-GB" sz="3600" dirty="0" err="1"/>
              <a:t>Hoekstock</a:t>
            </a:r>
            <a:r>
              <a:rPr lang="en-GB" sz="3600" dirty="0"/>
              <a:t> </a:t>
            </a:r>
          </a:p>
          <a:p>
            <a:pPr algn="ctr"/>
            <a:r>
              <a:rPr lang="en-GB" dirty="0" err="1"/>
              <a:t>Zaterdag</a:t>
            </a:r>
            <a:r>
              <a:rPr lang="en-GB" dirty="0"/>
              <a:t> 24 </a:t>
            </a:r>
            <a:r>
              <a:rPr lang="en-GB" dirty="0" err="1"/>
              <a:t>september</a:t>
            </a:r>
            <a:r>
              <a:rPr lang="en-GB" dirty="0"/>
              <a:t> 2022</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3"/>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22</a:t>
            </a:fld>
            <a:endParaRPr lang="en-GB"/>
          </a:p>
        </p:txBody>
      </p:sp>
      <p:sp>
        <p:nvSpPr>
          <p:cNvPr id="5" name="Tekstvak 4">
            <a:extLst>
              <a:ext uri="{FF2B5EF4-FFF2-40B4-BE49-F238E27FC236}">
                <a16:creationId xmlns:a16="http://schemas.microsoft.com/office/drawing/2014/main" id="{95541A3C-043A-0627-1E55-08B0C5391999}"/>
              </a:ext>
            </a:extLst>
          </p:cNvPr>
          <p:cNvSpPr txBox="1"/>
          <p:nvPr/>
        </p:nvSpPr>
        <p:spPr>
          <a:xfrm>
            <a:off x="1845426" y="1198249"/>
            <a:ext cx="1936865" cy="923330"/>
          </a:xfrm>
          <a:prstGeom prst="rect">
            <a:avLst/>
          </a:prstGeom>
          <a:noFill/>
        </p:spPr>
        <p:txBody>
          <a:bodyPr wrap="square" rtlCol="0">
            <a:spAutoFit/>
          </a:bodyPr>
          <a:lstStyle/>
          <a:p>
            <a:endParaRPr lang="nl-BE" dirty="0"/>
          </a:p>
          <a:p>
            <a:endParaRPr lang="nl-BE" dirty="0"/>
          </a:p>
          <a:p>
            <a:r>
              <a:rPr lang="nl-BE" dirty="0"/>
              <a:t> </a:t>
            </a:r>
            <a:endParaRPr lang="en-GB" dirty="0"/>
          </a:p>
        </p:txBody>
      </p:sp>
      <p:pic>
        <p:nvPicPr>
          <p:cNvPr id="13" name="Afbeelding 12">
            <a:extLst>
              <a:ext uri="{FF2B5EF4-FFF2-40B4-BE49-F238E27FC236}">
                <a16:creationId xmlns:a16="http://schemas.microsoft.com/office/drawing/2014/main" id="{89923039-5872-3578-C902-03507B26F8B1}"/>
              </a:ext>
            </a:extLst>
          </p:cNvPr>
          <p:cNvPicPr>
            <a:picLocks noChangeAspect="1"/>
          </p:cNvPicPr>
          <p:nvPr/>
        </p:nvPicPr>
        <p:blipFill>
          <a:blip r:embed="rId4"/>
          <a:stretch>
            <a:fillRect/>
          </a:stretch>
        </p:blipFill>
        <p:spPr>
          <a:xfrm>
            <a:off x="6641931" y="3154898"/>
            <a:ext cx="4711869" cy="3120920"/>
          </a:xfrm>
          <a:prstGeom prst="rect">
            <a:avLst/>
          </a:prstGeom>
        </p:spPr>
      </p:pic>
      <p:pic>
        <p:nvPicPr>
          <p:cNvPr id="15" name="Afbeelding 14">
            <a:extLst>
              <a:ext uri="{FF2B5EF4-FFF2-40B4-BE49-F238E27FC236}">
                <a16:creationId xmlns:a16="http://schemas.microsoft.com/office/drawing/2014/main" id="{DEDA9F54-E789-4CD5-0037-CC402AD05CE5}"/>
              </a:ext>
            </a:extLst>
          </p:cNvPr>
          <p:cNvPicPr>
            <a:picLocks noChangeAspect="1"/>
          </p:cNvPicPr>
          <p:nvPr/>
        </p:nvPicPr>
        <p:blipFill>
          <a:blip r:embed="rId5"/>
          <a:stretch>
            <a:fillRect/>
          </a:stretch>
        </p:blipFill>
        <p:spPr>
          <a:xfrm>
            <a:off x="3361885" y="1198249"/>
            <a:ext cx="4710791" cy="2327685"/>
          </a:xfrm>
          <a:prstGeom prst="rect">
            <a:avLst/>
          </a:prstGeom>
        </p:spPr>
      </p:pic>
      <p:pic>
        <p:nvPicPr>
          <p:cNvPr id="19" name="Afbeelding 18">
            <a:extLst>
              <a:ext uri="{FF2B5EF4-FFF2-40B4-BE49-F238E27FC236}">
                <a16:creationId xmlns:a16="http://schemas.microsoft.com/office/drawing/2014/main" id="{EA57C813-560D-ECFF-6EEE-231BA9F73C18}"/>
              </a:ext>
            </a:extLst>
          </p:cNvPr>
          <p:cNvPicPr>
            <a:picLocks noChangeAspect="1"/>
          </p:cNvPicPr>
          <p:nvPr/>
        </p:nvPicPr>
        <p:blipFill>
          <a:blip r:embed="rId6"/>
          <a:stretch>
            <a:fillRect/>
          </a:stretch>
        </p:blipFill>
        <p:spPr>
          <a:xfrm>
            <a:off x="8610600" y="500951"/>
            <a:ext cx="1652411" cy="2441680"/>
          </a:xfrm>
          <a:prstGeom prst="rect">
            <a:avLst/>
          </a:prstGeom>
        </p:spPr>
      </p:pic>
      <p:pic>
        <p:nvPicPr>
          <p:cNvPr id="21" name="Afbeelding 20">
            <a:extLst>
              <a:ext uri="{FF2B5EF4-FFF2-40B4-BE49-F238E27FC236}">
                <a16:creationId xmlns:a16="http://schemas.microsoft.com/office/drawing/2014/main" id="{93C78155-348F-8A19-732A-072C207EFDA8}"/>
              </a:ext>
            </a:extLst>
          </p:cNvPr>
          <p:cNvPicPr>
            <a:picLocks noChangeAspect="1"/>
          </p:cNvPicPr>
          <p:nvPr/>
        </p:nvPicPr>
        <p:blipFill>
          <a:blip r:embed="rId7"/>
          <a:stretch>
            <a:fillRect/>
          </a:stretch>
        </p:blipFill>
        <p:spPr>
          <a:xfrm>
            <a:off x="133955" y="953500"/>
            <a:ext cx="3130576" cy="2077229"/>
          </a:xfrm>
          <a:prstGeom prst="rect">
            <a:avLst/>
          </a:prstGeom>
        </p:spPr>
      </p:pic>
    </p:spTree>
    <p:extLst>
      <p:ext uri="{BB962C8B-B14F-4D97-AF65-F5344CB8AC3E}">
        <p14:creationId xmlns:p14="http://schemas.microsoft.com/office/powerpoint/2010/main" val="2993372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070415" y="194387"/>
            <a:ext cx="6082985" cy="923330"/>
          </a:xfrm>
          <a:prstGeom prst="rect">
            <a:avLst/>
          </a:prstGeom>
          <a:solidFill>
            <a:schemeClr val="accent6">
              <a:lumMod val="20000"/>
              <a:lumOff val="80000"/>
            </a:schemeClr>
          </a:solidFill>
        </p:spPr>
        <p:txBody>
          <a:bodyPr wrap="square">
            <a:spAutoFit/>
          </a:bodyPr>
          <a:lstStyle/>
          <a:p>
            <a:pPr algn="ctr"/>
            <a:r>
              <a:rPr lang="en-GB" sz="3600" dirty="0" err="1"/>
              <a:t>Chillen</a:t>
            </a:r>
            <a:r>
              <a:rPr lang="en-GB" sz="3600" dirty="0"/>
              <a:t> </a:t>
            </a:r>
            <a:r>
              <a:rPr lang="en-GB" sz="3600" dirty="0" err="1"/>
              <a:t>en</a:t>
            </a:r>
            <a:r>
              <a:rPr lang="en-GB" sz="3600" dirty="0"/>
              <a:t> </a:t>
            </a:r>
            <a:r>
              <a:rPr lang="en-GB" sz="3600" dirty="0" err="1"/>
              <a:t>grillen</a:t>
            </a:r>
            <a:r>
              <a:rPr lang="en-GB" sz="3600" dirty="0"/>
              <a:t> met de </a:t>
            </a:r>
            <a:r>
              <a:rPr lang="en-GB" sz="3600" dirty="0" err="1"/>
              <a:t>buren</a:t>
            </a:r>
            <a:endParaRPr lang="en-GB" sz="3600" dirty="0"/>
          </a:p>
          <a:p>
            <a:pPr algn="ctr"/>
            <a:r>
              <a:rPr lang="en-GB" dirty="0" err="1"/>
              <a:t>Zaterdag</a:t>
            </a:r>
            <a:r>
              <a:rPr lang="en-GB" dirty="0"/>
              <a:t> 1 </a:t>
            </a:r>
            <a:r>
              <a:rPr lang="en-GB" dirty="0" err="1"/>
              <a:t>oktober</a:t>
            </a:r>
            <a:r>
              <a:rPr lang="en-GB" dirty="0"/>
              <a:t> 2022</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23</a:t>
            </a:fld>
            <a:endParaRPr lang="en-GB"/>
          </a:p>
        </p:txBody>
      </p:sp>
      <p:sp>
        <p:nvSpPr>
          <p:cNvPr id="5" name="Tekstvak 4">
            <a:extLst>
              <a:ext uri="{FF2B5EF4-FFF2-40B4-BE49-F238E27FC236}">
                <a16:creationId xmlns:a16="http://schemas.microsoft.com/office/drawing/2014/main" id="{95541A3C-043A-0627-1E55-08B0C5391999}"/>
              </a:ext>
            </a:extLst>
          </p:cNvPr>
          <p:cNvSpPr txBox="1"/>
          <p:nvPr/>
        </p:nvSpPr>
        <p:spPr>
          <a:xfrm>
            <a:off x="1845426" y="1198249"/>
            <a:ext cx="1936865" cy="1477328"/>
          </a:xfrm>
          <a:prstGeom prst="rect">
            <a:avLst/>
          </a:prstGeom>
          <a:noFill/>
        </p:spPr>
        <p:txBody>
          <a:bodyPr wrap="square" rtlCol="0">
            <a:spAutoFit/>
          </a:bodyPr>
          <a:lstStyle/>
          <a:p>
            <a:endParaRPr lang="nl-BE" dirty="0"/>
          </a:p>
          <a:p>
            <a:r>
              <a:rPr lang="nl-BE" dirty="0"/>
              <a:t>Sara, Fred, Luk</a:t>
            </a:r>
          </a:p>
          <a:p>
            <a:endParaRPr lang="nl-BE" dirty="0"/>
          </a:p>
          <a:p>
            <a:r>
              <a:rPr lang="nl-BE" dirty="0"/>
              <a:t>Bosstraat 44 – 48</a:t>
            </a:r>
          </a:p>
          <a:p>
            <a:r>
              <a:rPr lang="nl-BE" dirty="0"/>
              <a:t> </a:t>
            </a:r>
            <a:endParaRPr lang="en-GB" dirty="0"/>
          </a:p>
        </p:txBody>
      </p:sp>
      <p:sp>
        <p:nvSpPr>
          <p:cNvPr id="7" name="Rechthoek 6">
            <a:extLst>
              <a:ext uri="{FF2B5EF4-FFF2-40B4-BE49-F238E27FC236}">
                <a16:creationId xmlns:a16="http://schemas.microsoft.com/office/drawing/2014/main" id="{79A8D3EC-6231-3FE3-3C46-EA362CF38D63}"/>
              </a:ext>
            </a:extLst>
          </p:cNvPr>
          <p:cNvSpPr/>
          <p:nvPr/>
        </p:nvSpPr>
        <p:spPr>
          <a:xfrm>
            <a:off x="3729162" y="2266122"/>
            <a:ext cx="3689405" cy="2258170"/>
          </a:xfrm>
          <a:prstGeom prst="rect">
            <a:avLst/>
          </a:prstGeom>
          <a:solidFill>
            <a:srgbClr val="EE9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dirty="0"/>
              <a:t>Foto’s</a:t>
            </a:r>
            <a:endParaRPr lang="en-GB" sz="4400" dirty="0"/>
          </a:p>
        </p:txBody>
      </p:sp>
    </p:spTree>
    <p:extLst>
      <p:ext uri="{BB962C8B-B14F-4D97-AF65-F5344CB8AC3E}">
        <p14:creationId xmlns:p14="http://schemas.microsoft.com/office/powerpoint/2010/main" val="4032549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1859281" y="136525"/>
            <a:ext cx="6284421" cy="523220"/>
          </a:xfrm>
          <a:prstGeom prst="rect">
            <a:avLst/>
          </a:prstGeom>
          <a:solidFill>
            <a:schemeClr val="accent6">
              <a:lumMod val="20000"/>
              <a:lumOff val="80000"/>
            </a:schemeClr>
          </a:solidFill>
        </p:spPr>
        <p:txBody>
          <a:bodyPr wrap="square">
            <a:spAutoFit/>
          </a:bodyPr>
          <a:lstStyle/>
          <a:p>
            <a:pPr algn="ctr"/>
            <a:r>
              <a:rPr lang="en-GB" sz="2800" dirty="0"/>
              <a:t>8. </a:t>
            </a:r>
            <a:r>
              <a:rPr lang="en-GB" sz="2800" dirty="0" err="1"/>
              <a:t>Toekomstige</a:t>
            </a:r>
            <a:r>
              <a:rPr lang="en-GB" sz="2800" dirty="0"/>
              <a:t> </a:t>
            </a:r>
            <a:r>
              <a:rPr lang="en-GB" sz="2800" dirty="0" err="1"/>
              <a:t>activiteiten</a:t>
            </a:r>
            <a:r>
              <a:rPr lang="en-GB" sz="2800" dirty="0"/>
              <a:t> in </a:t>
            </a:r>
            <a:r>
              <a:rPr lang="en-GB" sz="2800" dirty="0" err="1"/>
              <a:t>onze</a:t>
            </a:r>
            <a:r>
              <a:rPr lang="en-GB" sz="2800" dirty="0"/>
              <a:t> </a:t>
            </a:r>
            <a:r>
              <a:rPr lang="en-GB" sz="2800" dirty="0" err="1"/>
              <a:t>wijken</a:t>
            </a:r>
            <a:endParaRPr lang="en-GB" sz="28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24</a:t>
            </a:fld>
            <a:endParaRPr lang="en-GB"/>
          </a:p>
        </p:txBody>
      </p:sp>
      <p:sp>
        <p:nvSpPr>
          <p:cNvPr id="5" name="Tekstvak 4">
            <a:extLst>
              <a:ext uri="{FF2B5EF4-FFF2-40B4-BE49-F238E27FC236}">
                <a16:creationId xmlns:a16="http://schemas.microsoft.com/office/drawing/2014/main" id="{5DB91705-1264-6835-2EDC-2DBCB53DCC65}"/>
              </a:ext>
            </a:extLst>
          </p:cNvPr>
          <p:cNvSpPr txBox="1"/>
          <p:nvPr/>
        </p:nvSpPr>
        <p:spPr>
          <a:xfrm>
            <a:off x="1358710" y="1578696"/>
            <a:ext cx="9224476" cy="2062103"/>
          </a:xfrm>
          <a:prstGeom prst="rect">
            <a:avLst/>
          </a:prstGeom>
          <a:noFill/>
        </p:spPr>
        <p:txBody>
          <a:bodyPr wrap="square" rtlCol="0">
            <a:spAutoFit/>
          </a:bodyPr>
          <a:lstStyle/>
          <a:p>
            <a:pPr marL="285750" indent="-285750">
              <a:buFont typeface="Arial" panose="020B0604020202020204" pitchFamily="34" charset="0"/>
              <a:buChar char="•"/>
            </a:pPr>
            <a:r>
              <a:rPr lang="nl-BE" sz="3200" dirty="0"/>
              <a:t>Halloween in wijk Bosstraat  (29 oktober ‘22)</a:t>
            </a:r>
          </a:p>
          <a:p>
            <a:pPr marL="285750" indent="-285750">
              <a:buFont typeface="Arial" panose="020B0604020202020204" pitchFamily="34" charset="0"/>
              <a:buChar char="•"/>
            </a:pPr>
            <a:r>
              <a:rPr lang="nl-BE" sz="3200" dirty="0"/>
              <a:t>Halloween in wijk De </a:t>
            </a:r>
            <a:r>
              <a:rPr lang="nl-BE" sz="3200" dirty="0" err="1"/>
              <a:t>Schomme</a:t>
            </a:r>
            <a:r>
              <a:rPr lang="nl-BE" sz="3200" dirty="0"/>
              <a:t>  (12 november ‘22)</a:t>
            </a:r>
          </a:p>
          <a:p>
            <a:pPr marL="285750" indent="-285750">
              <a:buFont typeface="Arial" panose="020B0604020202020204" pitchFamily="34" charset="0"/>
              <a:buChar char="•"/>
            </a:pPr>
            <a:r>
              <a:rPr lang="nl-BE" sz="3200" dirty="0"/>
              <a:t>Kerstboom versiering 2022</a:t>
            </a:r>
          </a:p>
          <a:p>
            <a:pPr marL="285750" indent="-285750">
              <a:buFont typeface="Arial" panose="020B0604020202020204" pitchFamily="34" charset="0"/>
              <a:buChar char="•"/>
            </a:pPr>
            <a:r>
              <a:rPr lang="nl-BE" sz="3200" dirty="0"/>
              <a:t>WWW?</a:t>
            </a:r>
          </a:p>
        </p:txBody>
      </p:sp>
    </p:spTree>
    <p:extLst>
      <p:ext uri="{BB962C8B-B14F-4D97-AF65-F5344CB8AC3E}">
        <p14:creationId xmlns:p14="http://schemas.microsoft.com/office/powerpoint/2010/main" val="1716746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085618" y="136525"/>
            <a:ext cx="6717560" cy="646331"/>
          </a:xfrm>
          <a:prstGeom prst="rect">
            <a:avLst/>
          </a:prstGeom>
          <a:solidFill>
            <a:schemeClr val="accent2">
              <a:lumMod val="75000"/>
            </a:schemeClr>
          </a:solidFill>
        </p:spPr>
        <p:txBody>
          <a:bodyPr wrap="square">
            <a:spAutoFit/>
          </a:bodyPr>
          <a:lstStyle/>
          <a:p>
            <a:r>
              <a:rPr lang="en-GB" sz="3600" dirty="0"/>
              <a:t>Halloween 2022: </a:t>
            </a:r>
            <a:r>
              <a:rPr lang="en-GB" sz="3600" dirty="0" err="1"/>
              <a:t>Wijk</a:t>
            </a:r>
            <a:r>
              <a:rPr lang="en-GB" sz="3600" dirty="0"/>
              <a:t> </a:t>
            </a:r>
            <a:r>
              <a:rPr lang="en-GB" sz="3600" dirty="0" err="1"/>
              <a:t>Bosstraat</a:t>
            </a:r>
            <a:endParaRPr lang="en-GB" sz="36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25</a:t>
            </a:fld>
            <a:endParaRPr lang="en-GB"/>
          </a:p>
        </p:txBody>
      </p:sp>
      <p:pic>
        <p:nvPicPr>
          <p:cNvPr id="5" name="Afbeelding 4">
            <a:extLst>
              <a:ext uri="{FF2B5EF4-FFF2-40B4-BE49-F238E27FC236}">
                <a16:creationId xmlns:a16="http://schemas.microsoft.com/office/drawing/2014/main" id="{0DD51F1F-B091-ECAA-67E8-91364550EC7F}"/>
              </a:ext>
            </a:extLst>
          </p:cNvPr>
          <p:cNvPicPr>
            <a:picLocks noChangeAspect="1"/>
          </p:cNvPicPr>
          <p:nvPr/>
        </p:nvPicPr>
        <p:blipFill>
          <a:blip r:embed="rId3"/>
          <a:stretch>
            <a:fillRect/>
          </a:stretch>
        </p:blipFill>
        <p:spPr>
          <a:xfrm>
            <a:off x="3538119" y="841765"/>
            <a:ext cx="3676390" cy="5514585"/>
          </a:xfrm>
          <a:prstGeom prst="rect">
            <a:avLst/>
          </a:prstGeom>
        </p:spPr>
      </p:pic>
    </p:spTree>
    <p:extLst>
      <p:ext uri="{BB962C8B-B14F-4D97-AF65-F5344CB8AC3E}">
        <p14:creationId xmlns:p14="http://schemas.microsoft.com/office/powerpoint/2010/main" val="2944947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1637732" y="178484"/>
            <a:ext cx="7519916" cy="923330"/>
          </a:xfrm>
          <a:prstGeom prst="rect">
            <a:avLst/>
          </a:prstGeom>
          <a:solidFill>
            <a:schemeClr val="accent6">
              <a:lumMod val="20000"/>
              <a:lumOff val="80000"/>
            </a:schemeClr>
          </a:solidFill>
        </p:spPr>
        <p:txBody>
          <a:bodyPr wrap="square">
            <a:spAutoFit/>
          </a:bodyPr>
          <a:lstStyle/>
          <a:p>
            <a:pPr algn="ctr"/>
            <a:r>
              <a:rPr lang="en-GB" sz="3600" dirty="0"/>
              <a:t>Halloween </a:t>
            </a:r>
            <a:r>
              <a:rPr lang="en-GB" sz="3600" dirty="0" err="1"/>
              <a:t>wijk</a:t>
            </a:r>
            <a:r>
              <a:rPr lang="en-GB" sz="3600" dirty="0"/>
              <a:t> ‘De </a:t>
            </a:r>
            <a:r>
              <a:rPr lang="en-GB" sz="3600" dirty="0" err="1"/>
              <a:t>Schomme</a:t>
            </a:r>
            <a:r>
              <a:rPr lang="en-GB" sz="3600" dirty="0"/>
              <a:t>’</a:t>
            </a:r>
          </a:p>
          <a:p>
            <a:pPr algn="ctr"/>
            <a:r>
              <a:rPr lang="en-GB" dirty="0"/>
              <a:t>12 November 2022</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26</a:t>
            </a:fld>
            <a:endParaRPr lang="en-GB"/>
          </a:p>
        </p:txBody>
      </p:sp>
      <p:sp>
        <p:nvSpPr>
          <p:cNvPr id="5" name="Rechthoek 4">
            <a:extLst>
              <a:ext uri="{FF2B5EF4-FFF2-40B4-BE49-F238E27FC236}">
                <a16:creationId xmlns:a16="http://schemas.microsoft.com/office/drawing/2014/main" id="{C69E6D5E-80D7-E59D-EC8B-F8C0FEDDB0ED}"/>
              </a:ext>
            </a:extLst>
          </p:cNvPr>
          <p:cNvSpPr/>
          <p:nvPr/>
        </p:nvSpPr>
        <p:spPr>
          <a:xfrm>
            <a:off x="3729162" y="2266122"/>
            <a:ext cx="3689405" cy="2258170"/>
          </a:xfrm>
          <a:prstGeom prst="rect">
            <a:avLst/>
          </a:prstGeom>
          <a:solidFill>
            <a:srgbClr val="EE9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dirty="0"/>
              <a:t>Flyer</a:t>
            </a:r>
            <a:endParaRPr lang="en-GB" sz="4400" dirty="0"/>
          </a:p>
        </p:txBody>
      </p:sp>
    </p:spTree>
    <p:extLst>
      <p:ext uri="{BB962C8B-B14F-4D97-AF65-F5344CB8AC3E}">
        <p14:creationId xmlns:p14="http://schemas.microsoft.com/office/powerpoint/2010/main" val="3510438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1712422" y="140046"/>
            <a:ext cx="6109854" cy="800219"/>
          </a:xfrm>
          <a:prstGeom prst="rect">
            <a:avLst/>
          </a:prstGeom>
          <a:solidFill>
            <a:schemeClr val="accent6">
              <a:lumMod val="20000"/>
              <a:lumOff val="80000"/>
            </a:schemeClr>
          </a:solidFill>
        </p:spPr>
        <p:txBody>
          <a:bodyPr wrap="square">
            <a:spAutoFit/>
          </a:bodyPr>
          <a:lstStyle/>
          <a:p>
            <a:pPr algn="ctr"/>
            <a:r>
              <a:rPr lang="en-GB" sz="2800" b="1" dirty="0" err="1"/>
              <a:t>Putteke</a:t>
            </a:r>
            <a:r>
              <a:rPr lang="en-GB" sz="2800" b="1" dirty="0"/>
              <a:t> Winter 2022</a:t>
            </a:r>
          </a:p>
          <a:p>
            <a:pPr algn="ctr"/>
            <a:r>
              <a:rPr lang="en-GB" dirty="0" err="1"/>
              <a:t>Vrijdag</a:t>
            </a:r>
            <a:r>
              <a:rPr lang="en-GB" dirty="0"/>
              <a:t> 9 </a:t>
            </a:r>
            <a:r>
              <a:rPr lang="en-GB" dirty="0" err="1"/>
              <a:t>en</a:t>
            </a:r>
            <a:r>
              <a:rPr lang="en-GB" dirty="0"/>
              <a:t> </a:t>
            </a:r>
            <a:r>
              <a:rPr lang="en-GB" dirty="0" err="1"/>
              <a:t>zaterdag</a:t>
            </a:r>
            <a:r>
              <a:rPr lang="en-GB" dirty="0"/>
              <a:t> 10 December ‘22</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27</a:t>
            </a:fld>
            <a:endParaRPr lang="en-GB"/>
          </a:p>
        </p:txBody>
      </p:sp>
      <p:sp>
        <p:nvSpPr>
          <p:cNvPr id="5" name="Tekstvak 4">
            <a:extLst>
              <a:ext uri="{FF2B5EF4-FFF2-40B4-BE49-F238E27FC236}">
                <a16:creationId xmlns:a16="http://schemas.microsoft.com/office/drawing/2014/main" id="{5DB91705-1264-6835-2EDC-2DBCB53DCC65}"/>
              </a:ext>
            </a:extLst>
          </p:cNvPr>
          <p:cNvSpPr txBox="1"/>
          <p:nvPr/>
        </p:nvSpPr>
        <p:spPr>
          <a:xfrm>
            <a:off x="489815" y="1619393"/>
            <a:ext cx="11211508" cy="1200329"/>
          </a:xfrm>
          <a:prstGeom prst="rect">
            <a:avLst/>
          </a:prstGeom>
          <a:noFill/>
        </p:spPr>
        <p:txBody>
          <a:bodyPr wrap="square" rtlCol="0">
            <a:spAutoFit/>
          </a:bodyPr>
          <a:lstStyle/>
          <a:p>
            <a:pPr marL="285750" indent="-285750">
              <a:buFont typeface="Arial" panose="020B0604020202020204" pitchFamily="34" charset="0"/>
              <a:buChar char="•"/>
            </a:pPr>
            <a:r>
              <a:rPr lang="nl-BE" sz="2400" dirty="0"/>
              <a:t>De Schorre stelt 100 vrijkaarten voor -12 jarigen ter beschikking.</a:t>
            </a:r>
          </a:p>
          <a:p>
            <a:pPr marL="285750" indent="-285750">
              <a:buFont typeface="Arial" panose="020B0604020202020204" pitchFamily="34" charset="0"/>
              <a:buChar char="•"/>
            </a:pPr>
            <a:r>
              <a:rPr lang="nl-BE" sz="2400" dirty="0"/>
              <a:t>Reglement</a:t>
            </a:r>
          </a:p>
          <a:p>
            <a:pPr marL="285750" indent="-285750">
              <a:buFont typeface="Arial" panose="020B0604020202020204" pitchFamily="34" charset="0"/>
              <a:buChar char="•"/>
            </a:pPr>
            <a:r>
              <a:rPr lang="nl-BE" sz="2400" dirty="0"/>
              <a:t>Stand van zaken</a:t>
            </a:r>
          </a:p>
        </p:txBody>
      </p:sp>
      <p:pic>
        <p:nvPicPr>
          <p:cNvPr id="8" name="Afbeelding 7">
            <a:extLst>
              <a:ext uri="{FF2B5EF4-FFF2-40B4-BE49-F238E27FC236}">
                <a16:creationId xmlns:a16="http://schemas.microsoft.com/office/drawing/2014/main" id="{285DC6C1-EFD6-61BF-0CE8-4FBDC9F89AC2}"/>
              </a:ext>
            </a:extLst>
          </p:cNvPr>
          <p:cNvPicPr>
            <a:picLocks noChangeAspect="1"/>
          </p:cNvPicPr>
          <p:nvPr/>
        </p:nvPicPr>
        <p:blipFill>
          <a:blip r:embed="rId3"/>
          <a:stretch>
            <a:fillRect/>
          </a:stretch>
        </p:blipFill>
        <p:spPr>
          <a:xfrm>
            <a:off x="4038599" y="3133474"/>
            <a:ext cx="3628965" cy="2465343"/>
          </a:xfrm>
          <a:prstGeom prst="rect">
            <a:avLst/>
          </a:prstGeom>
        </p:spPr>
      </p:pic>
      <p:pic>
        <p:nvPicPr>
          <p:cNvPr id="10" name="Afbeelding 9">
            <a:extLst>
              <a:ext uri="{FF2B5EF4-FFF2-40B4-BE49-F238E27FC236}">
                <a16:creationId xmlns:a16="http://schemas.microsoft.com/office/drawing/2014/main" id="{C45A2741-1CC8-BC27-5326-6ACBD59B6630}"/>
              </a:ext>
            </a:extLst>
          </p:cNvPr>
          <p:cNvPicPr>
            <a:picLocks noChangeAspect="1"/>
          </p:cNvPicPr>
          <p:nvPr/>
        </p:nvPicPr>
        <p:blipFill>
          <a:blip r:embed="rId4"/>
          <a:stretch>
            <a:fillRect/>
          </a:stretch>
        </p:blipFill>
        <p:spPr>
          <a:xfrm>
            <a:off x="7752968" y="3133475"/>
            <a:ext cx="3713962" cy="2460990"/>
          </a:xfrm>
          <a:prstGeom prst="rect">
            <a:avLst/>
          </a:prstGeom>
        </p:spPr>
      </p:pic>
      <p:pic>
        <p:nvPicPr>
          <p:cNvPr id="12" name="Afbeelding 11">
            <a:extLst>
              <a:ext uri="{FF2B5EF4-FFF2-40B4-BE49-F238E27FC236}">
                <a16:creationId xmlns:a16="http://schemas.microsoft.com/office/drawing/2014/main" id="{E54DB6B1-BE88-AD8B-E438-5E73CFF3FB66}"/>
              </a:ext>
            </a:extLst>
          </p:cNvPr>
          <p:cNvPicPr>
            <a:picLocks noChangeAspect="1"/>
          </p:cNvPicPr>
          <p:nvPr/>
        </p:nvPicPr>
        <p:blipFill>
          <a:blip r:embed="rId5"/>
          <a:stretch>
            <a:fillRect/>
          </a:stretch>
        </p:blipFill>
        <p:spPr>
          <a:xfrm>
            <a:off x="203097" y="3133475"/>
            <a:ext cx="3750098" cy="2465343"/>
          </a:xfrm>
          <a:prstGeom prst="rect">
            <a:avLst/>
          </a:prstGeom>
        </p:spPr>
      </p:pic>
    </p:spTree>
    <p:extLst>
      <p:ext uri="{BB962C8B-B14F-4D97-AF65-F5344CB8AC3E}">
        <p14:creationId xmlns:p14="http://schemas.microsoft.com/office/powerpoint/2010/main" val="4070468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1712422" y="140046"/>
            <a:ext cx="6109854" cy="769441"/>
          </a:xfrm>
          <a:prstGeom prst="rect">
            <a:avLst/>
          </a:prstGeom>
          <a:solidFill>
            <a:schemeClr val="accent6">
              <a:lumMod val="20000"/>
              <a:lumOff val="80000"/>
            </a:schemeClr>
          </a:solidFill>
        </p:spPr>
        <p:txBody>
          <a:bodyPr wrap="square">
            <a:spAutoFit/>
          </a:bodyPr>
          <a:lstStyle/>
          <a:p>
            <a:pPr algn="ctr"/>
            <a:r>
              <a:rPr lang="en-GB" sz="2800" b="1" dirty="0" err="1"/>
              <a:t>Putteke</a:t>
            </a:r>
            <a:r>
              <a:rPr lang="en-GB" sz="2800" b="1" dirty="0"/>
              <a:t> Winter 2022</a:t>
            </a:r>
          </a:p>
          <a:p>
            <a:pPr algn="ctr"/>
            <a:r>
              <a:rPr lang="en-GB" sz="1600" dirty="0" err="1"/>
              <a:t>Reglement</a:t>
            </a:r>
            <a:r>
              <a:rPr lang="en-GB" sz="1600" dirty="0"/>
              <a:t> (</a:t>
            </a:r>
            <a:r>
              <a:rPr lang="en-GB" sz="1600" dirty="0" err="1"/>
              <a:t>verkort</a:t>
            </a:r>
            <a:r>
              <a:rPr lang="en-GB" sz="1600" dirty="0"/>
              <a:t>)</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28</a:t>
            </a:fld>
            <a:endParaRPr lang="en-GB"/>
          </a:p>
        </p:txBody>
      </p:sp>
      <p:sp>
        <p:nvSpPr>
          <p:cNvPr id="13" name="Tekstvak 12">
            <a:extLst>
              <a:ext uri="{FF2B5EF4-FFF2-40B4-BE49-F238E27FC236}">
                <a16:creationId xmlns:a16="http://schemas.microsoft.com/office/drawing/2014/main" id="{D515539E-4E81-66DC-D50D-3F26F8FEAF5D}"/>
              </a:ext>
            </a:extLst>
          </p:cNvPr>
          <p:cNvSpPr txBox="1"/>
          <p:nvPr/>
        </p:nvSpPr>
        <p:spPr>
          <a:xfrm>
            <a:off x="1724892" y="1208209"/>
            <a:ext cx="6097384" cy="4180568"/>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nl-BE" sz="1200" b="1" dirty="0">
                <a:effectLst/>
                <a:latin typeface="Arial" panose="020B0604020202020204" pitchFamily="34" charset="0"/>
                <a:ea typeface="Calibri" panose="020F0502020204030204" pitchFamily="34" charset="0"/>
                <a:cs typeface="Arial" panose="020B0604020202020204" pitchFamily="34" charset="0"/>
              </a:rPr>
              <a:t>Wie kan deelnemen?</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nl-BE" sz="1200" dirty="0">
                <a:effectLst/>
                <a:latin typeface="Arial" panose="020B0604020202020204" pitchFamily="34" charset="0"/>
                <a:ea typeface="Calibri" panose="020F0502020204030204" pitchFamily="34" charset="0"/>
                <a:cs typeface="Arial" panose="020B0604020202020204" pitchFamily="34" charset="0"/>
              </a:rPr>
              <a:t>Iedereen woonachtig in de wijken Bosstraat, Hoek, De Schomme met kind(eren) jonger dan 12 jaar op 01/01/2023.</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nl-BE" sz="1200" dirty="0">
                <a:effectLst/>
                <a:latin typeface="Arial" panose="020B0604020202020204" pitchFamily="34" charset="0"/>
                <a:ea typeface="Calibri" panose="020F0502020204030204" pitchFamily="34" charset="0"/>
                <a:cs typeface="Arial" panose="020B0604020202020204" pitchFamily="34" charset="0"/>
              </a:rPr>
              <a:t>Vrijkaarten kunnen </a:t>
            </a:r>
            <a:r>
              <a:rPr lang="nl-BE" sz="1200" b="1" dirty="0">
                <a:effectLst/>
                <a:latin typeface="Arial" panose="020B0604020202020204" pitchFamily="34" charset="0"/>
                <a:ea typeface="Calibri" panose="020F0502020204030204" pitchFamily="34" charset="0"/>
                <a:cs typeface="Arial" panose="020B0604020202020204" pitchFamily="34" charset="0"/>
              </a:rPr>
              <a:t>enkel</a:t>
            </a:r>
            <a:r>
              <a:rPr lang="nl-BE" sz="1200" dirty="0">
                <a:effectLst/>
                <a:latin typeface="Arial" panose="020B0604020202020204" pitchFamily="34" charset="0"/>
                <a:ea typeface="Calibri" panose="020F0502020204030204" pitchFamily="34" charset="0"/>
                <a:cs typeface="Arial" panose="020B0604020202020204" pitchFamily="34" charset="0"/>
              </a:rPr>
              <a:t> bekomen worden voor kinderen jonger dan 12 jaar op 01/01/2023.</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685800">
              <a:lnSpc>
                <a:spcPct val="107000"/>
              </a:lnSpc>
            </a:pPr>
            <a:r>
              <a:rPr lang="nl-BE" sz="1200" dirty="0">
                <a:effectLst/>
                <a:latin typeface="Arial" panose="020B0604020202020204" pitchFamily="34" charset="0"/>
                <a:ea typeface="Calibri" panose="020F0502020204030204" pitchFamily="34" charset="0"/>
                <a:cs typeface="Arial" panose="020B060402020202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nl-BE" sz="1200" b="1" dirty="0">
                <a:effectLst/>
                <a:latin typeface="Arial" panose="020B0604020202020204" pitchFamily="34" charset="0"/>
                <a:ea typeface="Calibri" panose="020F0502020204030204" pitchFamily="34" charset="0"/>
                <a:cs typeface="Arial" panose="020B0604020202020204" pitchFamily="34" charset="0"/>
              </a:rPr>
              <a:t>Hoe kan men deelnemen?</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nl-BE" sz="1200" dirty="0">
                <a:effectLst/>
                <a:latin typeface="Arial" panose="020B0604020202020204" pitchFamily="34" charset="0"/>
                <a:ea typeface="Calibri" panose="020F0502020204030204" pitchFamily="34" charset="0"/>
                <a:cs typeface="Arial" panose="020B0604020202020204" pitchFamily="34" charset="0"/>
              </a:rPr>
              <a:t>Een flyer wordt in elke brievenbus van de wijk verdeeld.</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nl-BE" sz="1200" dirty="0">
                <a:effectLst/>
                <a:latin typeface="Arial" panose="020B0604020202020204" pitchFamily="34" charset="0"/>
                <a:ea typeface="Calibri" panose="020F0502020204030204" pitchFamily="34" charset="0"/>
                <a:cs typeface="Arial" panose="020B0604020202020204" pitchFamily="34" charset="0"/>
              </a:rPr>
              <a:t>Deelnemen kan door: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914400" algn="just">
              <a:lnSpc>
                <a:spcPct val="107000"/>
              </a:lnSpc>
            </a:pPr>
            <a:r>
              <a:rPr lang="nl-BE" sz="1200" dirty="0">
                <a:effectLst/>
                <a:latin typeface="Arial" panose="020B0604020202020204" pitchFamily="34" charset="0"/>
                <a:ea typeface="Calibri" panose="020F0502020204030204" pitchFamily="34" charset="0"/>
                <a:cs typeface="Arial" panose="020B0604020202020204" pitchFamily="34" charset="0"/>
              </a:rPr>
              <a:t>Email naar:  </a:t>
            </a:r>
            <a:r>
              <a:rPr lang="nl-BE"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wijkraad@gmx.com</a:t>
            </a:r>
            <a:r>
              <a:rPr lang="nl-BE" sz="1200" dirty="0">
                <a:effectLst/>
                <a:latin typeface="Arial" panose="020B0604020202020204" pitchFamily="34" charset="0"/>
                <a:ea typeface="Calibri" panose="020F0502020204030204" pitchFamily="34" charset="0"/>
                <a:cs typeface="Arial" panose="020B0604020202020204" pitchFamily="34" charset="0"/>
              </a:rPr>
              <a:t>  (nodige gegevens, zie invulstrook)</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914400">
              <a:lnSpc>
                <a:spcPct val="107000"/>
              </a:lnSpc>
            </a:pPr>
            <a:r>
              <a:rPr lang="nl-BE" sz="1200" dirty="0">
                <a:effectLst/>
                <a:latin typeface="Arial" panose="020B0604020202020204" pitchFamily="34" charset="0"/>
                <a:ea typeface="Calibri" panose="020F0502020204030204" pitchFamily="34" charset="0"/>
                <a:cs typeface="Arial" panose="020B0604020202020204" pitchFamily="34" charset="0"/>
              </a:rPr>
              <a:t>Invulstrookje: strookje invullen en bezorgen bij: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798320" indent="-718185"/>
            <a:r>
              <a:rPr lang="nl-BE" sz="1200" dirty="0">
                <a:effectLst/>
                <a:latin typeface="Arial" panose="020B0604020202020204" pitchFamily="34" charset="0"/>
                <a:ea typeface="Calibri" panose="020F0502020204030204" pitchFamily="34" charset="0"/>
                <a:cs typeface="Arial" panose="020B0604020202020204" pitchFamily="34" charset="0"/>
              </a:rPr>
              <a:t>Renilde: 	</a:t>
            </a:r>
            <a:r>
              <a:rPr lang="nl-BE" sz="1200" dirty="0" err="1">
                <a:effectLst/>
                <a:latin typeface="Arial" panose="020B0604020202020204" pitchFamily="34" charset="0"/>
                <a:ea typeface="Calibri" panose="020F0502020204030204" pitchFamily="34" charset="0"/>
                <a:cs typeface="Arial" panose="020B0604020202020204" pitchFamily="34" charset="0"/>
              </a:rPr>
              <a:t>Prawiel</a:t>
            </a:r>
            <a:r>
              <a:rPr lang="nl-BE" sz="1200" dirty="0">
                <a:effectLst/>
                <a:latin typeface="Arial" panose="020B0604020202020204" pitchFamily="34" charset="0"/>
                <a:ea typeface="Calibri" panose="020F0502020204030204" pitchFamily="34" charset="0"/>
                <a:cs typeface="Arial" panose="020B0604020202020204" pitchFamily="34" charset="0"/>
              </a:rPr>
              <a:t> 4</a:t>
            </a:r>
          </a:p>
          <a:p>
            <a:pPr marL="1798320" indent="-718185"/>
            <a:r>
              <a:rPr lang="nl-BE" sz="1200" dirty="0">
                <a:effectLst/>
                <a:latin typeface="Arial" panose="020B0604020202020204" pitchFamily="34" charset="0"/>
                <a:ea typeface="Calibri" panose="020F0502020204030204" pitchFamily="34" charset="0"/>
                <a:cs typeface="Arial" panose="020B0604020202020204" pitchFamily="34" charset="0"/>
              </a:rPr>
              <a:t>Jan: 		Dirkputstraat 314</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798320" indent="-718185"/>
            <a:r>
              <a:rPr lang="nl-BE" sz="1200" dirty="0">
                <a:effectLst/>
                <a:latin typeface="Arial" panose="020B0604020202020204" pitchFamily="34" charset="0"/>
                <a:ea typeface="Calibri" panose="020F0502020204030204" pitchFamily="34" charset="0"/>
                <a:cs typeface="Arial" panose="020B0604020202020204" pitchFamily="34" charset="0"/>
              </a:rPr>
              <a:t>Etienne: 	Onderwijsstraat 6</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1798320" indent="-718185"/>
            <a:r>
              <a:rPr lang="nl-BE" sz="1200" dirty="0">
                <a:effectLst/>
                <a:latin typeface="Arial" panose="020B0604020202020204" pitchFamily="34" charset="0"/>
                <a:ea typeface="Calibri" panose="020F0502020204030204" pitchFamily="34" charset="0"/>
                <a:cs typeface="Arial" panose="020B0604020202020204" pitchFamily="34" charset="0"/>
              </a:rPr>
              <a:t>Frank: 		Hoek 183</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685800">
              <a:lnSpc>
                <a:spcPct val="107000"/>
              </a:lnSpc>
            </a:pPr>
            <a:r>
              <a:rPr lang="nl-BE" sz="1200" dirty="0">
                <a:effectLst/>
                <a:latin typeface="Arial" panose="020B0604020202020204" pitchFamily="34" charset="0"/>
                <a:ea typeface="Calibri" panose="020F0502020204030204" pitchFamily="34" charset="0"/>
                <a:cs typeface="Arial" panose="020B0604020202020204" pitchFamily="34" charset="0"/>
              </a:rPr>
              <a:t>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nl-BE" sz="1200" b="1" dirty="0">
                <a:effectLst/>
                <a:latin typeface="Arial" panose="020B0604020202020204" pitchFamily="34" charset="0"/>
                <a:ea typeface="Calibri" panose="020F0502020204030204" pitchFamily="34" charset="0"/>
                <a:cs typeface="Arial" panose="020B0604020202020204" pitchFamily="34" charset="0"/>
              </a:rPr>
              <a:t>Deelname per kind of per gezin?</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nl-BE" sz="1200" dirty="0">
                <a:effectLst/>
                <a:latin typeface="Arial" panose="020B0604020202020204" pitchFamily="34" charset="0"/>
                <a:ea typeface="Calibri" panose="020F0502020204030204" pitchFamily="34" charset="0"/>
                <a:cs typeface="Arial" panose="020B0604020202020204" pitchFamily="34" charset="0"/>
              </a:rPr>
              <a:t>Een gezin kan slechts met 1 invulstrookje deelnemen, waarop alle kinderen jonger dan 12 jaar worden vermeld.</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Courier New" panose="02070309020205020404" pitchFamily="49" charset="0"/>
              <a:buChar char="o"/>
            </a:pPr>
            <a:r>
              <a:rPr lang="nl-BE" sz="1200" dirty="0">
                <a:effectLst/>
                <a:latin typeface="Arial" panose="020B0604020202020204" pitchFamily="34" charset="0"/>
                <a:ea typeface="Calibri" panose="020F0502020204030204" pitchFamily="34" charset="0"/>
                <a:cs typeface="Arial" panose="020B0604020202020204" pitchFamily="34" charset="0"/>
              </a:rPr>
              <a:t>Wanneer een strookje wordt getrokken van een gezin met </a:t>
            </a:r>
            <a:r>
              <a:rPr lang="nl-BE" sz="1200" dirty="0" err="1">
                <a:effectLst/>
                <a:latin typeface="Arial" panose="020B0604020202020204" pitchFamily="34" charset="0"/>
                <a:ea typeface="Calibri" panose="020F0502020204030204" pitchFamily="34" charset="0"/>
                <a:cs typeface="Arial" panose="020B0604020202020204" pitchFamily="34" charset="0"/>
              </a:rPr>
              <a:t>bvb</a:t>
            </a:r>
            <a:r>
              <a:rPr lang="nl-BE" sz="1200" dirty="0">
                <a:effectLst/>
                <a:latin typeface="Arial" panose="020B0604020202020204" pitchFamily="34" charset="0"/>
                <a:ea typeface="Calibri" panose="020F0502020204030204" pitchFamily="34" charset="0"/>
                <a:cs typeface="Arial" panose="020B0604020202020204" pitchFamily="34" charset="0"/>
              </a:rPr>
              <a:t>. 3 kinderen jonger dan 12 jaar, worden 3 vrijkaarten voorzien.</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4133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1712422" y="140046"/>
            <a:ext cx="6109854" cy="769441"/>
          </a:xfrm>
          <a:prstGeom prst="rect">
            <a:avLst/>
          </a:prstGeom>
          <a:solidFill>
            <a:schemeClr val="accent6">
              <a:lumMod val="20000"/>
              <a:lumOff val="80000"/>
            </a:schemeClr>
          </a:solidFill>
        </p:spPr>
        <p:txBody>
          <a:bodyPr wrap="square">
            <a:spAutoFit/>
          </a:bodyPr>
          <a:lstStyle/>
          <a:p>
            <a:pPr algn="ctr"/>
            <a:r>
              <a:rPr lang="en-GB" sz="2800" b="1" dirty="0" err="1"/>
              <a:t>Kerstboomversiering</a:t>
            </a:r>
            <a:r>
              <a:rPr lang="en-GB" sz="2800" b="1" dirty="0"/>
              <a:t> 2022</a:t>
            </a:r>
          </a:p>
          <a:p>
            <a:pPr algn="ctr"/>
            <a:endParaRPr lang="en-GB" sz="16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29</a:t>
            </a:fld>
            <a:endParaRPr lang="en-GB"/>
          </a:p>
        </p:txBody>
      </p:sp>
      <p:sp>
        <p:nvSpPr>
          <p:cNvPr id="5" name="Tekstvak 4">
            <a:extLst>
              <a:ext uri="{FF2B5EF4-FFF2-40B4-BE49-F238E27FC236}">
                <a16:creationId xmlns:a16="http://schemas.microsoft.com/office/drawing/2014/main" id="{99835059-1585-1254-B8CC-8DBB9901F9A8}"/>
              </a:ext>
            </a:extLst>
          </p:cNvPr>
          <p:cNvSpPr txBox="1"/>
          <p:nvPr/>
        </p:nvSpPr>
        <p:spPr>
          <a:xfrm>
            <a:off x="1306287" y="2461317"/>
            <a:ext cx="9302128" cy="707886"/>
          </a:xfrm>
          <a:prstGeom prst="rect">
            <a:avLst/>
          </a:prstGeom>
          <a:noFill/>
        </p:spPr>
        <p:txBody>
          <a:bodyPr wrap="square" rtlCol="0">
            <a:spAutoFit/>
          </a:bodyPr>
          <a:lstStyle/>
          <a:p>
            <a:r>
              <a:rPr lang="nl-BE" sz="4000" dirty="0"/>
              <a:t>Wie doet beter dan ‘Team </a:t>
            </a:r>
            <a:r>
              <a:rPr lang="nl-BE" sz="4000" dirty="0" err="1"/>
              <a:t>Wyckmansveld</a:t>
            </a:r>
            <a:r>
              <a:rPr lang="nl-BE" sz="4000" dirty="0"/>
              <a:t>’? </a:t>
            </a:r>
            <a:endParaRPr lang="en-GB" sz="4000" dirty="0"/>
          </a:p>
        </p:txBody>
      </p:sp>
    </p:spTree>
    <p:extLst>
      <p:ext uri="{BB962C8B-B14F-4D97-AF65-F5344CB8AC3E}">
        <p14:creationId xmlns:p14="http://schemas.microsoft.com/office/powerpoint/2010/main" val="497060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333922" y="136525"/>
            <a:ext cx="4114800" cy="523220"/>
          </a:xfrm>
          <a:prstGeom prst="rect">
            <a:avLst/>
          </a:prstGeom>
          <a:solidFill>
            <a:schemeClr val="accent6">
              <a:lumMod val="20000"/>
              <a:lumOff val="80000"/>
            </a:schemeClr>
          </a:solidFill>
        </p:spPr>
        <p:txBody>
          <a:bodyPr wrap="square">
            <a:spAutoFit/>
          </a:bodyPr>
          <a:lstStyle/>
          <a:p>
            <a:pPr algn="ctr"/>
            <a:r>
              <a:rPr lang="en-GB" sz="2800" dirty="0"/>
              <a:t>1. De </a:t>
            </a:r>
            <a:r>
              <a:rPr lang="en-GB" sz="2800" dirty="0" err="1"/>
              <a:t>Wakkere</a:t>
            </a:r>
            <a:r>
              <a:rPr lang="en-GB" sz="2800" dirty="0"/>
              <a:t> Burger</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3</a:t>
            </a:fld>
            <a:endParaRPr lang="en-GB"/>
          </a:p>
        </p:txBody>
      </p:sp>
      <p:pic>
        <p:nvPicPr>
          <p:cNvPr id="7" name="Afbeelding 6">
            <a:extLst>
              <a:ext uri="{FF2B5EF4-FFF2-40B4-BE49-F238E27FC236}">
                <a16:creationId xmlns:a16="http://schemas.microsoft.com/office/drawing/2014/main" id="{D3DA042C-EA5E-FA03-706F-18BF0D8F340B}"/>
              </a:ext>
            </a:extLst>
          </p:cNvPr>
          <p:cNvPicPr>
            <a:picLocks noChangeAspect="1"/>
          </p:cNvPicPr>
          <p:nvPr/>
        </p:nvPicPr>
        <p:blipFill>
          <a:blip r:embed="rId3"/>
          <a:stretch>
            <a:fillRect/>
          </a:stretch>
        </p:blipFill>
        <p:spPr>
          <a:xfrm>
            <a:off x="2146555" y="1870614"/>
            <a:ext cx="7245476" cy="2485255"/>
          </a:xfrm>
          <a:prstGeom prst="rect">
            <a:avLst/>
          </a:prstGeom>
        </p:spPr>
      </p:pic>
      <p:sp>
        <p:nvSpPr>
          <p:cNvPr id="8" name="Tekstvak 7">
            <a:extLst>
              <a:ext uri="{FF2B5EF4-FFF2-40B4-BE49-F238E27FC236}">
                <a16:creationId xmlns:a16="http://schemas.microsoft.com/office/drawing/2014/main" id="{AAB10BF7-27D8-3586-CD3E-715B92E19BAC}"/>
              </a:ext>
            </a:extLst>
          </p:cNvPr>
          <p:cNvSpPr txBox="1"/>
          <p:nvPr/>
        </p:nvSpPr>
        <p:spPr>
          <a:xfrm>
            <a:off x="4256116" y="741959"/>
            <a:ext cx="2117439" cy="523220"/>
          </a:xfrm>
          <a:prstGeom prst="rect">
            <a:avLst/>
          </a:prstGeom>
          <a:noFill/>
        </p:spPr>
        <p:txBody>
          <a:bodyPr wrap="none" rtlCol="0">
            <a:spAutoFit/>
          </a:bodyPr>
          <a:lstStyle/>
          <a:p>
            <a:r>
              <a:rPr lang="nl-BE" sz="2800" dirty="0"/>
              <a:t>Wim Van Roy</a:t>
            </a:r>
            <a:endParaRPr lang="en-GB" sz="2800" dirty="0"/>
          </a:p>
        </p:txBody>
      </p:sp>
    </p:spTree>
    <p:extLst>
      <p:ext uri="{BB962C8B-B14F-4D97-AF65-F5344CB8AC3E}">
        <p14:creationId xmlns:p14="http://schemas.microsoft.com/office/powerpoint/2010/main" val="1181487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20221012</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30</a:t>
            </a:fld>
            <a:endParaRPr lang="en-GB"/>
          </a:p>
        </p:txBody>
      </p:sp>
      <p:sp>
        <p:nvSpPr>
          <p:cNvPr id="2" name="Tekstvak 1">
            <a:extLst>
              <a:ext uri="{FF2B5EF4-FFF2-40B4-BE49-F238E27FC236}">
                <a16:creationId xmlns:a16="http://schemas.microsoft.com/office/drawing/2014/main" id="{81AF647B-324B-6515-36E5-58D2A4AD8134}"/>
              </a:ext>
            </a:extLst>
          </p:cNvPr>
          <p:cNvSpPr txBox="1"/>
          <p:nvPr/>
        </p:nvSpPr>
        <p:spPr>
          <a:xfrm>
            <a:off x="1712422" y="140046"/>
            <a:ext cx="6109854" cy="769441"/>
          </a:xfrm>
          <a:prstGeom prst="rect">
            <a:avLst/>
          </a:prstGeom>
          <a:solidFill>
            <a:schemeClr val="accent6">
              <a:lumMod val="20000"/>
              <a:lumOff val="80000"/>
            </a:schemeClr>
          </a:solidFill>
        </p:spPr>
        <p:txBody>
          <a:bodyPr wrap="square">
            <a:spAutoFit/>
          </a:bodyPr>
          <a:lstStyle/>
          <a:p>
            <a:pPr algn="ctr"/>
            <a:r>
              <a:rPr lang="en-GB" sz="2800" b="1" dirty="0" err="1"/>
              <a:t>Pasen</a:t>
            </a:r>
            <a:r>
              <a:rPr lang="en-GB" sz="2800" b="1" dirty="0"/>
              <a:t> 2023</a:t>
            </a:r>
          </a:p>
          <a:p>
            <a:pPr algn="ctr"/>
            <a:r>
              <a:rPr lang="en-GB" sz="1600" dirty="0" err="1"/>
              <a:t>Paaseieren</a:t>
            </a:r>
            <a:r>
              <a:rPr lang="en-GB" sz="1600" dirty="0"/>
              <a:t> </a:t>
            </a:r>
            <a:r>
              <a:rPr lang="en-GB" sz="1600" dirty="0" err="1"/>
              <a:t>rapen</a:t>
            </a:r>
            <a:endParaRPr lang="en-GB" sz="1600" dirty="0"/>
          </a:p>
        </p:txBody>
      </p:sp>
      <p:sp>
        <p:nvSpPr>
          <p:cNvPr id="6" name="Tekstvak 5">
            <a:extLst>
              <a:ext uri="{FF2B5EF4-FFF2-40B4-BE49-F238E27FC236}">
                <a16:creationId xmlns:a16="http://schemas.microsoft.com/office/drawing/2014/main" id="{030CD62C-76BD-16BD-67A7-D9A3568060C0}"/>
              </a:ext>
            </a:extLst>
          </p:cNvPr>
          <p:cNvSpPr txBox="1"/>
          <p:nvPr/>
        </p:nvSpPr>
        <p:spPr>
          <a:xfrm>
            <a:off x="2846328" y="1547176"/>
            <a:ext cx="5431398" cy="707886"/>
          </a:xfrm>
          <a:prstGeom prst="rect">
            <a:avLst/>
          </a:prstGeom>
          <a:noFill/>
        </p:spPr>
        <p:txBody>
          <a:bodyPr wrap="square" rtlCol="0">
            <a:spAutoFit/>
          </a:bodyPr>
          <a:lstStyle/>
          <a:p>
            <a:r>
              <a:rPr lang="nl-BE" sz="4000" dirty="0"/>
              <a:t>Zaterdag 8 april 2023</a:t>
            </a:r>
            <a:endParaRPr lang="en-GB" sz="4000" dirty="0"/>
          </a:p>
        </p:txBody>
      </p:sp>
      <p:sp>
        <p:nvSpPr>
          <p:cNvPr id="7" name="Tekstvak 6">
            <a:extLst>
              <a:ext uri="{FF2B5EF4-FFF2-40B4-BE49-F238E27FC236}">
                <a16:creationId xmlns:a16="http://schemas.microsoft.com/office/drawing/2014/main" id="{5A324D4B-7982-5E4F-A994-24964FD43062}"/>
              </a:ext>
            </a:extLst>
          </p:cNvPr>
          <p:cNvSpPr txBox="1"/>
          <p:nvPr/>
        </p:nvSpPr>
        <p:spPr>
          <a:xfrm>
            <a:off x="3987552" y="2315161"/>
            <a:ext cx="2310063" cy="369332"/>
          </a:xfrm>
          <a:prstGeom prst="rect">
            <a:avLst/>
          </a:prstGeom>
          <a:noFill/>
        </p:spPr>
        <p:txBody>
          <a:bodyPr wrap="square" rtlCol="0">
            <a:spAutoFit/>
          </a:bodyPr>
          <a:lstStyle/>
          <a:p>
            <a:r>
              <a:rPr lang="nl-BE" dirty="0"/>
              <a:t>In samenwerking met</a:t>
            </a:r>
            <a:endParaRPr lang="en-GB" dirty="0"/>
          </a:p>
        </p:txBody>
      </p:sp>
      <p:pic>
        <p:nvPicPr>
          <p:cNvPr id="10" name="Afbeelding 9">
            <a:extLst>
              <a:ext uri="{FF2B5EF4-FFF2-40B4-BE49-F238E27FC236}">
                <a16:creationId xmlns:a16="http://schemas.microsoft.com/office/drawing/2014/main" id="{1CE5AF8E-B167-4C95-4E87-933101F6A558}"/>
              </a:ext>
            </a:extLst>
          </p:cNvPr>
          <p:cNvPicPr>
            <a:picLocks noChangeAspect="1"/>
          </p:cNvPicPr>
          <p:nvPr/>
        </p:nvPicPr>
        <p:blipFill>
          <a:blip r:embed="rId3"/>
          <a:stretch>
            <a:fillRect/>
          </a:stretch>
        </p:blipFill>
        <p:spPr>
          <a:xfrm>
            <a:off x="3681663" y="2924396"/>
            <a:ext cx="3141157" cy="1009207"/>
          </a:xfrm>
          <a:prstGeom prst="rect">
            <a:avLst/>
          </a:prstGeom>
        </p:spPr>
      </p:pic>
      <p:pic>
        <p:nvPicPr>
          <p:cNvPr id="11" name="Afbeelding 10">
            <a:extLst>
              <a:ext uri="{FF2B5EF4-FFF2-40B4-BE49-F238E27FC236}">
                <a16:creationId xmlns:a16="http://schemas.microsoft.com/office/drawing/2014/main" id="{F50F891D-7C66-13A8-6306-D8190F1D2A0C}"/>
              </a:ext>
            </a:extLst>
          </p:cNvPr>
          <p:cNvPicPr>
            <a:picLocks noChangeAspect="1"/>
          </p:cNvPicPr>
          <p:nvPr/>
        </p:nvPicPr>
        <p:blipFill>
          <a:blip r:embed="rId4"/>
          <a:stretch>
            <a:fillRect/>
          </a:stretch>
        </p:blipFill>
        <p:spPr>
          <a:xfrm>
            <a:off x="7692761" y="3162758"/>
            <a:ext cx="3090233" cy="1622373"/>
          </a:xfrm>
          <a:prstGeom prst="rect">
            <a:avLst/>
          </a:prstGeom>
        </p:spPr>
      </p:pic>
      <p:pic>
        <p:nvPicPr>
          <p:cNvPr id="13" name="Afbeelding 12">
            <a:extLst>
              <a:ext uri="{FF2B5EF4-FFF2-40B4-BE49-F238E27FC236}">
                <a16:creationId xmlns:a16="http://schemas.microsoft.com/office/drawing/2014/main" id="{4F4A55D3-706A-5328-6F00-55F291F19BE7}"/>
              </a:ext>
            </a:extLst>
          </p:cNvPr>
          <p:cNvPicPr>
            <a:picLocks noChangeAspect="1"/>
          </p:cNvPicPr>
          <p:nvPr/>
        </p:nvPicPr>
        <p:blipFill>
          <a:blip r:embed="rId5"/>
          <a:stretch>
            <a:fillRect/>
          </a:stretch>
        </p:blipFill>
        <p:spPr>
          <a:xfrm>
            <a:off x="443374" y="3088312"/>
            <a:ext cx="2743201" cy="1791058"/>
          </a:xfrm>
          <a:prstGeom prst="rect">
            <a:avLst/>
          </a:prstGeom>
        </p:spPr>
      </p:pic>
      <p:pic>
        <p:nvPicPr>
          <p:cNvPr id="14" name="Afbeelding 13">
            <a:extLst>
              <a:ext uri="{FF2B5EF4-FFF2-40B4-BE49-F238E27FC236}">
                <a16:creationId xmlns:a16="http://schemas.microsoft.com/office/drawing/2014/main" id="{E95E49E3-B9A1-5527-DF8C-06121307F652}"/>
              </a:ext>
            </a:extLst>
          </p:cNvPr>
          <p:cNvPicPr>
            <a:picLocks noChangeAspect="1"/>
          </p:cNvPicPr>
          <p:nvPr/>
        </p:nvPicPr>
        <p:blipFill>
          <a:blip r:embed="rId6"/>
          <a:stretch>
            <a:fillRect/>
          </a:stretch>
        </p:blipFill>
        <p:spPr>
          <a:xfrm>
            <a:off x="4215653" y="4173506"/>
            <a:ext cx="2046082" cy="1715197"/>
          </a:xfrm>
          <a:prstGeom prst="rect">
            <a:avLst/>
          </a:prstGeom>
        </p:spPr>
      </p:pic>
    </p:spTree>
    <p:extLst>
      <p:ext uri="{BB962C8B-B14F-4D97-AF65-F5344CB8AC3E}">
        <p14:creationId xmlns:p14="http://schemas.microsoft.com/office/powerpoint/2010/main" val="3035705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20221012</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31</a:t>
            </a:fld>
            <a:endParaRPr lang="en-GB"/>
          </a:p>
        </p:txBody>
      </p:sp>
      <p:sp>
        <p:nvSpPr>
          <p:cNvPr id="6" name="Tekstvak 5">
            <a:extLst>
              <a:ext uri="{FF2B5EF4-FFF2-40B4-BE49-F238E27FC236}">
                <a16:creationId xmlns:a16="http://schemas.microsoft.com/office/drawing/2014/main" id="{FE3360E5-13A4-7E5C-B2AC-9E7D96D8864D}"/>
              </a:ext>
            </a:extLst>
          </p:cNvPr>
          <p:cNvSpPr txBox="1"/>
          <p:nvPr/>
        </p:nvSpPr>
        <p:spPr>
          <a:xfrm>
            <a:off x="3333922" y="136525"/>
            <a:ext cx="4114800" cy="523220"/>
          </a:xfrm>
          <a:prstGeom prst="rect">
            <a:avLst/>
          </a:prstGeom>
          <a:solidFill>
            <a:schemeClr val="accent6">
              <a:lumMod val="20000"/>
              <a:lumOff val="80000"/>
            </a:schemeClr>
          </a:solidFill>
        </p:spPr>
        <p:txBody>
          <a:bodyPr wrap="square">
            <a:spAutoFit/>
          </a:bodyPr>
          <a:lstStyle/>
          <a:p>
            <a:pPr algn="ctr"/>
            <a:r>
              <a:rPr lang="en-GB" sz="2800" dirty="0"/>
              <a:t>10. Varia</a:t>
            </a:r>
          </a:p>
        </p:txBody>
      </p:sp>
    </p:spTree>
    <p:extLst>
      <p:ext uri="{BB962C8B-B14F-4D97-AF65-F5344CB8AC3E}">
        <p14:creationId xmlns:p14="http://schemas.microsoft.com/office/powerpoint/2010/main" val="2272696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20221012</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32</a:t>
            </a:fld>
            <a:endParaRPr lang="en-GB"/>
          </a:p>
        </p:txBody>
      </p:sp>
      <p:pic>
        <p:nvPicPr>
          <p:cNvPr id="2" name="Afbeelding 1">
            <a:extLst>
              <a:ext uri="{FF2B5EF4-FFF2-40B4-BE49-F238E27FC236}">
                <a16:creationId xmlns:a16="http://schemas.microsoft.com/office/drawing/2014/main" id="{CF37D44B-3CCB-24B1-A4F3-F63CE061CE0C}"/>
              </a:ext>
            </a:extLst>
          </p:cNvPr>
          <p:cNvPicPr>
            <a:picLocks noChangeAspect="1"/>
          </p:cNvPicPr>
          <p:nvPr/>
        </p:nvPicPr>
        <p:blipFill>
          <a:blip r:embed="rId3"/>
          <a:stretch>
            <a:fillRect/>
          </a:stretch>
        </p:blipFill>
        <p:spPr>
          <a:xfrm>
            <a:off x="2172559" y="558013"/>
            <a:ext cx="7009405" cy="5327148"/>
          </a:xfrm>
          <a:prstGeom prst="rect">
            <a:avLst/>
          </a:prstGeom>
        </p:spPr>
      </p:pic>
    </p:spTree>
    <p:extLst>
      <p:ext uri="{BB962C8B-B14F-4D97-AF65-F5344CB8AC3E}">
        <p14:creationId xmlns:p14="http://schemas.microsoft.com/office/powerpoint/2010/main" val="114452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272739" y="91600"/>
            <a:ext cx="1847663" cy="1551219"/>
          </a:xfrm>
          <a:prstGeom prst="rect">
            <a:avLst/>
          </a:prstGeom>
        </p:spPr>
      </p:pic>
      <p:sp>
        <p:nvSpPr>
          <p:cNvPr id="2" name="Tekstvak 1">
            <a:extLst>
              <a:ext uri="{FF2B5EF4-FFF2-40B4-BE49-F238E27FC236}">
                <a16:creationId xmlns:a16="http://schemas.microsoft.com/office/drawing/2014/main" id="{0AB94871-7E71-4050-9A15-158C9A8BD8BF}"/>
              </a:ext>
            </a:extLst>
          </p:cNvPr>
          <p:cNvSpPr txBox="1"/>
          <p:nvPr/>
        </p:nvSpPr>
        <p:spPr>
          <a:xfrm>
            <a:off x="3233280" y="1642819"/>
            <a:ext cx="5725478" cy="2308324"/>
          </a:xfrm>
          <a:prstGeom prst="rect">
            <a:avLst/>
          </a:prstGeom>
          <a:noFill/>
        </p:spPr>
        <p:txBody>
          <a:bodyPr wrap="none" rtlCol="0">
            <a:spAutoFit/>
          </a:bodyPr>
          <a:lstStyle/>
          <a:p>
            <a:pPr algn="ctr"/>
            <a:r>
              <a:rPr lang="nl-BE" sz="7200" dirty="0"/>
              <a:t>Wijkwandeling</a:t>
            </a:r>
          </a:p>
          <a:p>
            <a:pPr algn="ctr"/>
            <a:r>
              <a:rPr lang="nl-BE" sz="7200" dirty="0"/>
              <a:t>26/09/2020 </a:t>
            </a:r>
            <a:endParaRPr lang="en-GB" sz="7200" dirty="0"/>
          </a:p>
        </p:txBody>
      </p:sp>
      <p:sp>
        <p:nvSpPr>
          <p:cNvPr id="3" name="Tijdelijke aanduiding voor voettekst 2">
            <a:extLst>
              <a:ext uri="{FF2B5EF4-FFF2-40B4-BE49-F238E27FC236}">
                <a16:creationId xmlns:a16="http://schemas.microsoft.com/office/drawing/2014/main" id="{0741B7FA-AC93-4632-99E0-77F6973387B0}"/>
              </a:ext>
            </a:extLst>
          </p:cNvPr>
          <p:cNvSpPr>
            <a:spLocks noGrp="1"/>
          </p:cNvSpPr>
          <p:nvPr>
            <p:ph type="ftr" sz="quarter" idx="11"/>
          </p:nvPr>
        </p:nvSpPr>
        <p:spPr/>
        <p:txBody>
          <a:bodyPr/>
          <a:lstStyle/>
          <a:p>
            <a:r>
              <a:rPr lang="en-GB"/>
              <a:t>Wijkraad  20221012</a:t>
            </a:r>
          </a:p>
        </p:txBody>
      </p:sp>
      <p:sp>
        <p:nvSpPr>
          <p:cNvPr id="5" name="Tijdelijke aanduiding voor dianummer 4">
            <a:extLst>
              <a:ext uri="{FF2B5EF4-FFF2-40B4-BE49-F238E27FC236}">
                <a16:creationId xmlns:a16="http://schemas.microsoft.com/office/drawing/2014/main" id="{7A1D0D38-DC0A-43F0-80E5-001BF66F46D7}"/>
              </a:ext>
            </a:extLst>
          </p:cNvPr>
          <p:cNvSpPr>
            <a:spLocks noGrp="1"/>
          </p:cNvSpPr>
          <p:nvPr>
            <p:ph type="sldNum" sz="quarter" idx="12"/>
          </p:nvPr>
        </p:nvSpPr>
        <p:spPr/>
        <p:txBody>
          <a:bodyPr/>
          <a:lstStyle/>
          <a:p>
            <a:fld id="{5C861B52-6C39-4371-97D6-ECED89FE9389}" type="slidenum">
              <a:rPr lang="en-GB" smtClean="0"/>
              <a:t>33</a:t>
            </a:fld>
            <a:endParaRPr lang="en-GB"/>
          </a:p>
        </p:txBody>
      </p:sp>
    </p:spTree>
    <p:extLst>
      <p:ext uri="{BB962C8B-B14F-4D97-AF65-F5344CB8AC3E}">
        <p14:creationId xmlns:p14="http://schemas.microsoft.com/office/powerpoint/2010/main" val="1224433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343680" y="192853"/>
            <a:ext cx="7368716" cy="646331"/>
          </a:xfrm>
          <a:prstGeom prst="rect">
            <a:avLst/>
          </a:prstGeom>
          <a:solidFill>
            <a:schemeClr val="accent6">
              <a:lumMod val="20000"/>
              <a:lumOff val="80000"/>
            </a:schemeClr>
          </a:solidFill>
        </p:spPr>
        <p:txBody>
          <a:bodyPr wrap="square">
            <a:spAutoFit/>
          </a:bodyPr>
          <a:lstStyle/>
          <a:p>
            <a:r>
              <a:rPr lang="en-GB" sz="3600" dirty="0"/>
              <a:t>We </a:t>
            </a:r>
            <a:r>
              <a:rPr lang="en-GB" sz="3600" dirty="0" err="1"/>
              <a:t>nemen</a:t>
            </a:r>
            <a:r>
              <a:rPr lang="en-GB" sz="3600" dirty="0"/>
              <a:t> mee ….. </a:t>
            </a:r>
            <a:r>
              <a:rPr lang="en-GB" sz="3600" dirty="0" err="1"/>
              <a:t>en</a:t>
            </a:r>
            <a:r>
              <a:rPr lang="en-GB" sz="3600" dirty="0"/>
              <a:t> </a:t>
            </a:r>
            <a:r>
              <a:rPr lang="en-GB" sz="3600" dirty="0" err="1"/>
              <a:t>brengen</a:t>
            </a:r>
            <a:r>
              <a:rPr lang="en-GB" sz="3600" dirty="0"/>
              <a:t> </a:t>
            </a:r>
            <a:r>
              <a:rPr lang="en-GB" sz="3600" dirty="0" err="1"/>
              <a:t>terug</a:t>
            </a:r>
            <a:r>
              <a:rPr lang="en-GB" sz="3600" dirty="0"/>
              <a:t>?</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34</a:t>
            </a:fld>
            <a:endParaRPr lang="en-GB"/>
          </a:p>
        </p:txBody>
      </p:sp>
      <p:graphicFrame>
        <p:nvGraphicFramePr>
          <p:cNvPr id="5" name="Tabel 4">
            <a:extLst>
              <a:ext uri="{FF2B5EF4-FFF2-40B4-BE49-F238E27FC236}">
                <a16:creationId xmlns:a16="http://schemas.microsoft.com/office/drawing/2014/main" id="{7C97B709-111D-424C-B523-360FD71C0004}"/>
              </a:ext>
            </a:extLst>
          </p:cNvPr>
          <p:cNvGraphicFramePr>
            <a:graphicFrameLocks noGrp="1"/>
          </p:cNvGraphicFramePr>
          <p:nvPr>
            <p:extLst>
              <p:ext uri="{D42A27DB-BD31-4B8C-83A1-F6EECF244321}">
                <p14:modId xmlns:p14="http://schemas.microsoft.com/office/powerpoint/2010/main" val="2174647903"/>
              </p:ext>
            </p:extLst>
          </p:nvPr>
        </p:nvGraphicFramePr>
        <p:xfrm>
          <a:off x="381000" y="1198249"/>
          <a:ext cx="10515601" cy="4928508"/>
        </p:xfrm>
        <a:graphic>
          <a:graphicData uri="http://schemas.openxmlformats.org/drawingml/2006/table">
            <a:tbl>
              <a:tblPr/>
              <a:tblGrid>
                <a:gridCol w="556504">
                  <a:extLst>
                    <a:ext uri="{9D8B030D-6E8A-4147-A177-3AD203B41FA5}">
                      <a16:colId xmlns:a16="http://schemas.microsoft.com/office/drawing/2014/main" val="3188250179"/>
                    </a:ext>
                  </a:extLst>
                </a:gridCol>
                <a:gridCol w="8266398">
                  <a:extLst>
                    <a:ext uri="{9D8B030D-6E8A-4147-A177-3AD203B41FA5}">
                      <a16:colId xmlns:a16="http://schemas.microsoft.com/office/drawing/2014/main" val="1381827711"/>
                    </a:ext>
                  </a:extLst>
                </a:gridCol>
                <a:gridCol w="892725">
                  <a:extLst>
                    <a:ext uri="{9D8B030D-6E8A-4147-A177-3AD203B41FA5}">
                      <a16:colId xmlns:a16="http://schemas.microsoft.com/office/drawing/2014/main" val="90179508"/>
                    </a:ext>
                  </a:extLst>
                </a:gridCol>
                <a:gridCol w="799974">
                  <a:extLst>
                    <a:ext uri="{9D8B030D-6E8A-4147-A177-3AD203B41FA5}">
                      <a16:colId xmlns:a16="http://schemas.microsoft.com/office/drawing/2014/main" val="1077945814"/>
                    </a:ext>
                  </a:extLst>
                </a:gridCol>
              </a:tblGrid>
              <a:tr h="304338">
                <a:tc>
                  <a:txBody>
                    <a:bodyPr/>
                    <a:lstStyle/>
                    <a:p>
                      <a:pPr algn="l" fontAlgn="b"/>
                      <a:r>
                        <a:rPr lang="en-GB" sz="1200" b="0" i="0" u="none" strike="noStrike" dirty="0">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1" i="0" u="sng" strike="noStrike">
                          <a:solidFill>
                            <a:srgbClr val="000000"/>
                          </a:solidFill>
                          <a:effectLst/>
                          <a:latin typeface="Calibri" panose="020F0502020204030204" pitchFamily="34" charset="0"/>
                        </a:rPr>
                        <a:t>Wijk De Schomme:</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panose="020F0502020204030204" pitchFamily="34" charset="0"/>
                        </a:rPr>
                        <a:t>Melding</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panose="020F0502020204030204" pitchFamily="34" charset="0"/>
                        </a:rPr>
                        <a:t>Update</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226497"/>
                  </a:ext>
                </a:extLst>
              </a:tr>
              <a:tr h="521722">
                <a:tc>
                  <a:txBody>
                    <a:bodyPr/>
                    <a:lstStyle/>
                    <a:p>
                      <a:pPr algn="ctr" fontAlgn="t"/>
                      <a:r>
                        <a:rPr lang="en-GB" sz="1200" b="0" i="0" u="none" strike="noStrike">
                          <a:solidFill>
                            <a:srgbClr val="000000"/>
                          </a:solidFill>
                          <a:effectLst/>
                          <a:latin typeface="Calibri" panose="020F0502020204030204" pitchFamily="34" charset="0"/>
                        </a:rPr>
                        <a:t>S1</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dirty="0">
                          <a:solidFill>
                            <a:srgbClr val="000000"/>
                          </a:solidFill>
                          <a:effectLst/>
                          <a:latin typeface="Times New Roman" panose="02020603050405020304" pitchFamily="18" charset="0"/>
                        </a:rPr>
                        <a:t> </a:t>
                      </a:r>
                      <a:r>
                        <a:rPr lang="nl-BE" sz="1200" b="0" i="0" u="none" strike="noStrike" dirty="0">
                          <a:solidFill>
                            <a:srgbClr val="000000"/>
                          </a:solidFill>
                          <a:effectLst/>
                          <a:latin typeface="Calibri" panose="020F0502020204030204" pitchFamily="34" charset="0"/>
                        </a:rPr>
                        <a:t>Veel last van </a:t>
                      </a:r>
                      <a:r>
                        <a:rPr lang="nl-BE" sz="1200" b="1" i="0" u="none" strike="noStrike" dirty="0">
                          <a:solidFill>
                            <a:srgbClr val="000000"/>
                          </a:solidFill>
                          <a:effectLst/>
                          <a:latin typeface="Calibri" panose="020F0502020204030204" pitchFamily="34" charset="0"/>
                        </a:rPr>
                        <a:t>verkeerslawaai van de </a:t>
                      </a:r>
                      <a:r>
                        <a:rPr lang="nl-BE" sz="1200" b="1" i="0" u="none" strike="noStrike" dirty="0" err="1">
                          <a:solidFill>
                            <a:srgbClr val="000000"/>
                          </a:solidFill>
                          <a:effectLst/>
                          <a:latin typeface="Calibri" panose="020F0502020204030204" pitchFamily="34" charset="0"/>
                        </a:rPr>
                        <a:t>Schommelei</a:t>
                      </a:r>
                      <a:r>
                        <a:rPr lang="nl-BE" sz="1200" b="0" i="0" u="none" strike="noStrike" dirty="0">
                          <a:solidFill>
                            <a:srgbClr val="000000"/>
                          </a:solidFill>
                          <a:effectLst/>
                          <a:latin typeface="Calibri" panose="020F0502020204030204" pitchFamily="34" charset="0"/>
                        </a:rPr>
                        <a:t> door het druk verkeer, er wordt ook veel te snel gereden. </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 Geluidswerend scherm/berm grenzend aan de tuinen – dit lost niet alles op maar misschien wel voor de aangrenzende tuinen?</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Controles op snelheid door politie aanvragen bij politie</a:t>
                      </a:r>
                      <a:endParaRPr lang="nl-BE" sz="1200" b="0" i="0" u="none" strike="noStrike" dirty="0">
                        <a:solidFill>
                          <a:srgbClr val="000000"/>
                        </a:solidFill>
                        <a:effectLst/>
                        <a:latin typeface="Symbol" panose="05050102010706020507" pitchFamily="18" charset="2"/>
                      </a:endParaRP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030813"/>
                  </a:ext>
                </a:extLst>
              </a:tr>
              <a:tr h="1912981">
                <a:tc>
                  <a:txBody>
                    <a:bodyPr/>
                    <a:lstStyle/>
                    <a:p>
                      <a:pPr algn="ctr" fontAlgn="t"/>
                      <a:r>
                        <a:rPr lang="en-GB" sz="1200" b="0" i="0" u="none" strike="noStrike">
                          <a:solidFill>
                            <a:srgbClr val="000000"/>
                          </a:solidFill>
                          <a:effectLst/>
                          <a:latin typeface="Calibri" panose="020F0502020204030204" pitchFamily="34" charset="0"/>
                        </a:rPr>
                        <a:t>S2</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dirty="0">
                          <a:solidFill>
                            <a:srgbClr val="000000"/>
                          </a:solidFill>
                          <a:effectLst/>
                          <a:latin typeface="Calibri" panose="020F0502020204030204" pitchFamily="34" charset="0"/>
                        </a:rPr>
                        <a:t>Overlast (geluid, geur)</a:t>
                      </a:r>
                      <a:r>
                        <a:rPr lang="nl-BE" sz="1200" b="1" i="0" u="none" strike="noStrike" dirty="0">
                          <a:solidFill>
                            <a:srgbClr val="000000"/>
                          </a:solidFill>
                          <a:effectLst/>
                          <a:latin typeface="Calibri" panose="020F0502020204030204" pitchFamily="34" charset="0"/>
                        </a:rPr>
                        <a:t> parking De Schorre, grenzend aan wijk De Schomme</a:t>
                      </a:r>
                      <a:r>
                        <a:rPr lang="nl-BE" sz="1200" b="0" i="0" u="none" strike="noStrike" dirty="0">
                          <a:solidFill>
                            <a:srgbClr val="000000"/>
                          </a:solidFill>
                          <a:effectLst/>
                          <a:latin typeface="Calibri" panose="020F0502020204030204" pitchFamily="34" charset="0"/>
                        </a:rPr>
                        <a:t>.</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Vorige jaren merkelijk minder overlast. Dit jaar zeer sterk teruggekeerd.</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De buurt heeft begrip voor het feit dat in deze corona-tijden de parking meer gebruikt moest worden voor mensen die graag even de natuur introkken,  geen tuin hebben ed.</a:t>
                      </a:r>
                      <a:br>
                        <a:rPr lang="nl-BE" sz="1200" b="0" i="0" u="none" strike="noStrike" dirty="0">
                          <a:solidFill>
                            <a:srgbClr val="000000"/>
                          </a:solidFill>
                          <a:effectLst/>
                          <a:latin typeface="Calibri" panose="020F0502020204030204" pitchFamily="34" charset="0"/>
                        </a:rPr>
                      </a:br>
                      <a:r>
                        <a:rPr lang="nl-BE" sz="1200" b="1" i="0" u="none" strike="noStrike" dirty="0">
                          <a:solidFill>
                            <a:srgbClr val="000000"/>
                          </a:solidFill>
                          <a:effectLst/>
                          <a:latin typeface="Calibri" panose="020F0502020204030204" pitchFamily="34" charset="0"/>
                        </a:rPr>
                        <a:t>- Evenwel wel volgende opmerkingen geformuleerd:</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o     Waarom stond de bareel vaak dagelijks open en niet enkel op de evenementendagen zoals afgesproken? Waarom is het nu anders dan het de vorige jaren was ? Betonblokken worden ook opzij geschoven om langs de bareel te kunnen.</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o     Kan er niet 1) meer verwezen worden naar de nieuwe parking in de Kapelstraat in de communicatie en 2)geparkeerd worden achter gebouw voetbal waar braakliggend stuk ligt dat al eerder als parking gebruikt is geweest – voetbal zet hier nu blijkbaar een nadarhek.</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==&gt;  Vragen worden overgemaakt aan de Schorre / of overleg plannen ? </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==&gt;  Bewoner heeft contact met advocaat genomen </a:t>
                      </a:r>
                      <a:r>
                        <a:rPr lang="nl-BE" sz="1200" b="0" i="0" u="none" strike="noStrike" dirty="0" err="1">
                          <a:solidFill>
                            <a:srgbClr val="000000"/>
                          </a:solidFill>
                          <a:effectLst/>
                          <a:latin typeface="Calibri" panose="020F0502020204030204" pitchFamily="34" charset="0"/>
                        </a:rPr>
                        <a:t>ivm</a:t>
                      </a:r>
                      <a:r>
                        <a:rPr lang="nl-BE" sz="1200" b="0" i="0" u="none" strike="noStrike" dirty="0">
                          <a:solidFill>
                            <a:srgbClr val="000000"/>
                          </a:solidFill>
                          <a:effectLst/>
                          <a:latin typeface="Calibri" panose="020F0502020204030204" pitchFamily="34" charset="0"/>
                        </a:rPr>
                        <a:t> parking aangezien dit niet zo was ingepland bij aankoop woningen in deze verkaveling</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244048"/>
                  </a:ext>
                </a:extLst>
              </a:tr>
              <a:tr h="173907">
                <a:tc>
                  <a:txBody>
                    <a:bodyPr/>
                    <a:lstStyle/>
                    <a:p>
                      <a:pPr algn="ctr" fontAlgn="t"/>
                      <a:r>
                        <a:rPr lang="en-GB" sz="1200" b="0" i="0" u="none" strike="noStrike">
                          <a:solidFill>
                            <a:srgbClr val="000000"/>
                          </a:solidFill>
                          <a:effectLst/>
                          <a:latin typeface="Calibri" panose="020F0502020204030204" pitchFamily="34" charset="0"/>
                        </a:rPr>
                        <a:t>S3</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dirty="0">
                          <a:solidFill>
                            <a:srgbClr val="000000"/>
                          </a:solidFill>
                          <a:effectLst/>
                          <a:latin typeface="Calibri" panose="020F0502020204030204" pitchFamily="34" charset="0"/>
                        </a:rPr>
                        <a:t>Vraag naar meer</a:t>
                      </a:r>
                      <a:r>
                        <a:rPr lang="nl-BE" sz="1200" b="1" i="0" u="none" strike="noStrike" dirty="0">
                          <a:solidFill>
                            <a:srgbClr val="000000"/>
                          </a:solidFill>
                          <a:effectLst/>
                          <a:latin typeface="Calibri" panose="020F0502020204030204" pitchFamily="34" charset="0"/>
                        </a:rPr>
                        <a:t> schaduw speeltuin/plein </a:t>
                      </a:r>
                      <a:r>
                        <a:rPr lang="nl-BE" sz="1200" b="1" i="0" u="none" strike="noStrike" dirty="0" err="1">
                          <a:solidFill>
                            <a:srgbClr val="000000"/>
                          </a:solidFill>
                          <a:effectLst/>
                          <a:latin typeface="Calibri" panose="020F0502020204030204" pitchFamily="34" charset="0"/>
                        </a:rPr>
                        <a:t>Wyckmansveld</a:t>
                      </a:r>
                      <a:r>
                        <a:rPr lang="nl-BE" sz="1200" b="1" i="0" u="none" strike="noStrike" dirty="0">
                          <a:solidFill>
                            <a:srgbClr val="000000"/>
                          </a:solidFill>
                          <a:effectLst/>
                          <a:latin typeface="Calibri" panose="020F0502020204030204" pitchFamily="34" charset="0"/>
                        </a:rPr>
                        <a:t>.</a:t>
                      </a:r>
                      <a:r>
                        <a:rPr lang="nl-BE" sz="1200" b="0" i="0" u="none" strike="noStrike" dirty="0">
                          <a:solidFill>
                            <a:srgbClr val="000000"/>
                          </a:solidFill>
                          <a:effectLst/>
                          <a:latin typeface="Calibri" panose="020F0502020204030204" pitchFamily="34" charset="0"/>
                        </a:rPr>
                        <a:t> </a:t>
                      </a:r>
                      <a:r>
                        <a:rPr lang="nl-BE" sz="1200" b="0" i="0" u="none" strike="noStrike" dirty="0" err="1">
                          <a:solidFill>
                            <a:srgbClr val="000000"/>
                          </a:solidFill>
                          <a:effectLst/>
                          <a:latin typeface="Calibri" panose="020F0502020204030204" pitchFamily="34" charset="0"/>
                        </a:rPr>
                        <a:t>bvb</a:t>
                      </a:r>
                      <a:r>
                        <a:rPr lang="nl-BE" sz="1200" b="0" i="0" u="none" strike="noStrike" dirty="0">
                          <a:solidFill>
                            <a:srgbClr val="000000"/>
                          </a:solidFill>
                          <a:effectLst/>
                          <a:latin typeface="Calibri" panose="020F0502020204030204" pitchFamily="34" charset="0"/>
                        </a:rPr>
                        <a:t>. </a:t>
                      </a:r>
                      <a:r>
                        <a:rPr lang="nl-BE" sz="1200" b="0" i="0" u="none" strike="noStrike" dirty="0" err="1">
                          <a:solidFill>
                            <a:srgbClr val="000000"/>
                          </a:solidFill>
                          <a:effectLst/>
                          <a:latin typeface="Calibri" panose="020F0502020204030204" pitchFamily="34" charset="0"/>
                        </a:rPr>
                        <a:t>dakbomen</a:t>
                      </a:r>
                      <a:r>
                        <a:rPr lang="nl-BE" sz="1200" b="0" i="0" u="none" strike="noStrike" dirty="0">
                          <a:solidFill>
                            <a:srgbClr val="000000"/>
                          </a:solidFill>
                          <a:effectLst/>
                          <a:latin typeface="Calibri" panose="020F0502020204030204" pitchFamily="34" charset="0"/>
                        </a:rPr>
                        <a:t>?.</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588061"/>
                  </a:ext>
                </a:extLst>
              </a:tr>
              <a:tr h="173907">
                <a:tc>
                  <a:txBody>
                    <a:bodyPr/>
                    <a:lstStyle/>
                    <a:p>
                      <a:pPr algn="ctr" fontAlgn="t"/>
                      <a:r>
                        <a:rPr lang="en-GB" sz="1200" b="0" i="0" u="none" strike="noStrike">
                          <a:solidFill>
                            <a:srgbClr val="000000"/>
                          </a:solidFill>
                          <a:effectLst/>
                          <a:latin typeface="Calibri" panose="020F0502020204030204" pitchFamily="34" charset="0"/>
                        </a:rPr>
                        <a:t>S4</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l-BE" sz="1200" b="0" i="0" u="none" strike="noStrike" dirty="0">
                          <a:solidFill>
                            <a:srgbClr val="000000"/>
                          </a:solidFill>
                          <a:effectLst/>
                          <a:latin typeface="Calibri" panose="020F0502020204030204" pitchFamily="34" charset="0"/>
                        </a:rPr>
                        <a:t>Vraag naar meer </a:t>
                      </a:r>
                      <a:r>
                        <a:rPr lang="nl-BE" sz="1200" b="1" i="0" u="none" strike="noStrike" dirty="0">
                          <a:solidFill>
                            <a:srgbClr val="000000"/>
                          </a:solidFill>
                          <a:effectLst/>
                          <a:latin typeface="Calibri" panose="020F0502020204030204" pitchFamily="34" charset="0"/>
                        </a:rPr>
                        <a:t>BIN-bordjes</a:t>
                      </a:r>
                      <a:r>
                        <a:rPr lang="nl-BE" sz="1200" b="0" i="0" u="none" strike="noStrike" dirty="0">
                          <a:solidFill>
                            <a:srgbClr val="000000"/>
                          </a:solidFill>
                          <a:effectLst/>
                          <a:latin typeface="Calibri" panose="020F0502020204030204" pitchFamily="34" charset="0"/>
                        </a:rPr>
                        <a:t> aan de ingangen van de wijk nu dit bij Bin-</a:t>
                      </a:r>
                      <a:r>
                        <a:rPr lang="nl-BE" sz="1200" b="0" i="0" u="none" strike="noStrike" dirty="0" err="1">
                          <a:solidFill>
                            <a:srgbClr val="000000"/>
                          </a:solidFill>
                          <a:effectLst/>
                          <a:latin typeface="Calibri" panose="020F0502020204030204" pitchFamily="34" charset="0"/>
                        </a:rPr>
                        <a:t>Heypleck</a:t>
                      </a:r>
                      <a:r>
                        <a:rPr lang="nl-BE" sz="1200" b="0" i="0" u="none" strike="noStrike" dirty="0">
                          <a:solidFill>
                            <a:srgbClr val="000000"/>
                          </a:solidFill>
                          <a:effectLst/>
                          <a:latin typeface="Calibri" panose="020F0502020204030204" pitchFamily="34" charset="0"/>
                        </a:rPr>
                        <a:t> hoort à offertes zijn aangevraagd</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200" b="0" i="0" u="none" strike="noStrike">
                          <a:solidFill>
                            <a:srgbClr val="000000"/>
                          </a:solidFill>
                          <a:effectLst/>
                          <a:latin typeface="Calibri" panose="020F0502020204030204" pitchFamily="34" charset="0"/>
                        </a:rPr>
                        <a:t>13/10/2021</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080233"/>
                  </a:ext>
                </a:extLst>
              </a:tr>
              <a:tr h="347815">
                <a:tc>
                  <a:txBody>
                    <a:bodyPr/>
                    <a:lstStyle/>
                    <a:p>
                      <a:pPr algn="ctr" fontAlgn="t"/>
                      <a:r>
                        <a:rPr lang="en-GB" sz="1200" b="0" i="0" u="none" strike="noStrike">
                          <a:solidFill>
                            <a:srgbClr val="000000"/>
                          </a:solidFill>
                          <a:effectLst/>
                          <a:latin typeface="Calibri" panose="020F0502020204030204" pitchFamily="34" charset="0"/>
                        </a:rPr>
                        <a:t>S5</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dirty="0">
                          <a:solidFill>
                            <a:srgbClr val="000000"/>
                          </a:solidFill>
                          <a:effectLst/>
                          <a:latin typeface="Calibri" panose="020F0502020204030204" pitchFamily="34" charset="0"/>
                        </a:rPr>
                        <a:t>Er is 1 ingang in de wijk langs </a:t>
                      </a:r>
                      <a:r>
                        <a:rPr lang="nl-BE" sz="1200" b="0" i="0" u="none" strike="noStrike" dirty="0" err="1">
                          <a:solidFill>
                            <a:srgbClr val="000000"/>
                          </a:solidFill>
                          <a:effectLst/>
                          <a:latin typeface="Calibri" panose="020F0502020204030204" pitchFamily="34" charset="0"/>
                        </a:rPr>
                        <a:t>Wyckmansveld</a:t>
                      </a:r>
                      <a:r>
                        <a:rPr lang="nl-BE" sz="1200" b="0" i="0" u="none" strike="noStrike" dirty="0">
                          <a:solidFill>
                            <a:srgbClr val="000000"/>
                          </a:solidFill>
                          <a:effectLst/>
                          <a:latin typeface="Calibri" panose="020F0502020204030204" pitchFamily="34" charset="0"/>
                        </a:rPr>
                        <a:t> – aan de ‘</a:t>
                      </a:r>
                      <a:r>
                        <a:rPr lang="nl-BE" sz="1200" b="0" i="0" u="none" strike="noStrike" dirty="0" err="1">
                          <a:solidFill>
                            <a:srgbClr val="000000"/>
                          </a:solidFill>
                          <a:effectLst/>
                          <a:latin typeface="Calibri" panose="020F0502020204030204" pitchFamily="34" charset="0"/>
                        </a:rPr>
                        <a:t>nood’weg</a:t>
                      </a:r>
                      <a:r>
                        <a:rPr lang="nl-BE" sz="1200" b="0" i="0" u="none" strike="noStrike" dirty="0">
                          <a:solidFill>
                            <a:srgbClr val="000000"/>
                          </a:solidFill>
                          <a:effectLst/>
                          <a:latin typeface="Calibri" panose="020F0502020204030204" pitchFamily="34" charset="0"/>
                        </a:rPr>
                        <a:t> </a:t>
                      </a:r>
                      <a:r>
                        <a:rPr lang="nl-BE" sz="1200" b="1" i="0" u="none" strike="noStrike" dirty="0">
                          <a:solidFill>
                            <a:srgbClr val="000000"/>
                          </a:solidFill>
                          <a:effectLst/>
                          <a:latin typeface="Calibri" panose="020F0502020204030204" pitchFamily="34" charset="0"/>
                        </a:rPr>
                        <a:t>uitrit </a:t>
                      </a:r>
                      <a:r>
                        <a:rPr lang="nl-BE" sz="1200" b="1" i="0" u="none" strike="noStrike" dirty="0" err="1">
                          <a:solidFill>
                            <a:srgbClr val="000000"/>
                          </a:solidFill>
                          <a:effectLst/>
                          <a:latin typeface="Calibri" panose="020F0502020204030204" pitchFamily="34" charset="0"/>
                        </a:rPr>
                        <a:t>Boomse</a:t>
                      </a:r>
                      <a:r>
                        <a:rPr lang="nl-BE" sz="1200" b="1" i="0" u="none" strike="noStrike" dirty="0">
                          <a:solidFill>
                            <a:srgbClr val="000000"/>
                          </a:solidFill>
                          <a:effectLst/>
                          <a:latin typeface="Calibri" panose="020F0502020204030204" pitchFamily="34" charset="0"/>
                        </a:rPr>
                        <a:t> vissers</a:t>
                      </a:r>
                      <a:r>
                        <a:rPr lang="nl-BE" sz="1200" b="0" i="0" u="none" strike="noStrike" dirty="0">
                          <a:solidFill>
                            <a:srgbClr val="000000"/>
                          </a:solidFill>
                          <a:effectLst/>
                          <a:latin typeface="Calibri" panose="020F0502020204030204" pitchFamily="34" charset="0"/>
                        </a:rPr>
                        <a:t> staan vaak </a:t>
                      </a:r>
                      <a:r>
                        <a:rPr lang="nl-BE" sz="1200" b="1" i="0" u="none" strike="noStrike" dirty="0">
                          <a:solidFill>
                            <a:srgbClr val="000000"/>
                          </a:solidFill>
                          <a:effectLst/>
                          <a:latin typeface="Calibri" panose="020F0502020204030204" pitchFamily="34" charset="0"/>
                        </a:rPr>
                        <a:t>wagens geparkeerd</a:t>
                      </a:r>
                      <a:r>
                        <a:rPr lang="nl-BE" sz="1200" b="0" i="0" u="none" strike="noStrike" dirty="0">
                          <a:solidFill>
                            <a:srgbClr val="000000"/>
                          </a:solidFill>
                          <a:effectLst/>
                          <a:latin typeface="Calibri" panose="020F0502020204030204" pitchFamily="34" charset="0"/>
                        </a:rPr>
                        <a:t> aan de paaltjes à verbod om hier te parkeren/arcering/ …. </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9129256"/>
                  </a:ext>
                </a:extLst>
              </a:tr>
              <a:tr h="869537">
                <a:tc>
                  <a:txBody>
                    <a:bodyPr/>
                    <a:lstStyle/>
                    <a:p>
                      <a:pPr algn="ctr" fontAlgn="t"/>
                      <a:r>
                        <a:rPr lang="en-GB" sz="1200" b="0" i="0" u="none" strike="noStrike">
                          <a:solidFill>
                            <a:srgbClr val="000000"/>
                          </a:solidFill>
                          <a:effectLst/>
                          <a:latin typeface="Calibri" panose="020F0502020204030204" pitchFamily="34" charset="0"/>
                        </a:rPr>
                        <a:t>S6</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dirty="0">
                          <a:solidFill>
                            <a:srgbClr val="000000"/>
                          </a:solidFill>
                          <a:effectLst/>
                          <a:latin typeface="Calibri" panose="020F0502020204030204" pitchFamily="34" charset="0"/>
                        </a:rPr>
                        <a:t>Verschillende kleinere meldingen worden in het meldsysteem  </a:t>
                      </a:r>
                      <a:r>
                        <a:rPr lang="nl-BE" sz="1200" b="0" i="0" u="none" strike="noStrike" dirty="0" err="1">
                          <a:solidFill>
                            <a:srgbClr val="000000"/>
                          </a:solidFill>
                          <a:effectLst/>
                          <a:latin typeface="Calibri" panose="020F0502020204030204" pitchFamily="34" charset="0"/>
                        </a:rPr>
                        <a:t>ingeput</a:t>
                      </a:r>
                      <a:r>
                        <a:rPr lang="nl-BE" sz="1200" b="0" i="0" u="none" strike="noStrike" dirty="0">
                          <a:solidFill>
                            <a:srgbClr val="000000"/>
                          </a:solidFill>
                          <a:effectLst/>
                          <a:latin typeface="Calibri" panose="020F0502020204030204" pitchFamily="34" charset="0"/>
                        </a:rPr>
                        <a:t> : </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ijzeren plantenrek scheef gereden</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a:t>
                      </a:r>
                      <a:r>
                        <a:rPr lang="nl-BE" sz="1200" b="0" i="0" u="none" strike="noStrike" dirty="0" err="1">
                          <a:solidFill>
                            <a:srgbClr val="000000"/>
                          </a:solidFill>
                          <a:effectLst/>
                          <a:latin typeface="Calibri" panose="020F0502020204030204" pitchFamily="34" charset="0"/>
                        </a:rPr>
                        <a:t>telenetkast</a:t>
                      </a:r>
                      <a:r>
                        <a:rPr lang="nl-BE" sz="1200" b="0" i="0" u="none" strike="noStrike" dirty="0">
                          <a:solidFill>
                            <a:srgbClr val="000000"/>
                          </a:solidFill>
                          <a:effectLst/>
                          <a:latin typeface="Calibri" panose="020F0502020204030204" pitchFamily="34" charset="0"/>
                        </a:rPr>
                        <a:t> stuk</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lichtpaal stuk</a:t>
                      </a:r>
                      <a:br>
                        <a:rPr lang="nl-BE" sz="1200" b="0" i="0" u="none" strike="noStrike" dirty="0">
                          <a:solidFill>
                            <a:srgbClr val="000000"/>
                          </a:solidFill>
                          <a:effectLst/>
                          <a:latin typeface="Calibri" panose="020F0502020204030204" pitchFamily="34" charset="0"/>
                        </a:rPr>
                      </a:br>
                      <a:r>
                        <a:rPr lang="nl-BE" sz="1200" b="0" i="0" u="none" strike="noStrike" dirty="0">
                          <a:solidFill>
                            <a:srgbClr val="000000"/>
                          </a:solidFill>
                          <a:effectLst/>
                          <a:latin typeface="Calibri" panose="020F0502020204030204" pitchFamily="34" charset="0"/>
                        </a:rPr>
                        <a:t>- afsluitpaaltjes staan los </a:t>
                      </a:r>
                      <a:r>
                        <a:rPr lang="nl-BE" sz="1200" b="0" i="0" u="none" strike="noStrike" dirty="0" err="1">
                          <a:solidFill>
                            <a:srgbClr val="000000"/>
                          </a:solidFill>
                          <a:effectLst/>
                          <a:latin typeface="Calibri" panose="020F0502020204030204" pitchFamily="34" charset="0"/>
                        </a:rPr>
                        <a:t>Elshage</a:t>
                      </a:r>
                      <a:r>
                        <a:rPr lang="nl-BE" sz="1200" b="0" i="0" u="none" strike="noStrike" dirty="0">
                          <a:solidFill>
                            <a:srgbClr val="000000"/>
                          </a:solidFill>
                          <a:effectLst/>
                          <a:latin typeface="Calibri" panose="020F0502020204030204" pitchFamily="34" charset="0"/>
                        </a:rPr>
                        <a:t> 7 </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dirty="0">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5997746"/>
                  </a:ext>
                </a:extLst>
              </a:tr>
            </a:tbl>
          </a:graphicData>
        </a:graphic>
      </p:graphicFrame>
    </p:spTree>
    <p:extLst>
      <p:ext uri="{BB962C8B-B14F-4D97-AF65-F5344CB8AC3E}">
        <p14:creationId xmlns:p14="http://schemas.microsoft.com/office/powerpoint/2010/main" val="1045932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1935922" y="100779"/>
            <a:ext cx="7368716" cy="646331"/>
          </a:xfrm>
          <a:prstGeom prst="rect">
            <a:avLst/>
          </a:prstGeom>
          <a:solidFill>
            <a:schemeClr val="accent6">
              <a:lumMod val="20000"/>
              <a:lumOff val="80000"/>
            </a:schemeClr>
          </a:solidFill>
        </p:spPr>
        <p:txBody>
          <a:bodyPr wrap="square">
            <a:spAutoFit/>
          </a:bodyPr>
          <a:lstStyle/>
          <a:p>
            <a:r>
              <a:rPr lang="en-GB" sz="3600" dirty="0"/>
              <a:t>We </a:t>
            </a:r>
            <a:r>
              <a:rPr lang="en-GB" sz="3600" dirty="0" err="1"/>
              <a:t>nemen</a:t>
            </a:r>
            <a:r>
              <a:rPr lang="en-GB" sz="3600" dirty="0"/>
              <a:t> mee ….. </a:t>
            </a:r>
            <a:r>
              <a:rPr lang="en-GB" sz="3600" dirty="0" err="1"/>
              <a:t>en</a:t>
            </a:r>
            <a:r>
              <a:rPr lang="en-GB" sz="3600" dirty="0"/>
              <a:t> </a:t>
            </a:r>
            <a:r>
              <a:rPr lang="en-GB" sz="3600" dirty="0" err="1"/>
              <a:t>brengen</a:t>
            </a:r>
            <a:r>
              <a:rPr lang="en-GB" sz="3600" dirty="0"/>
              <a:t> </a:t>
            </a:r>
            <a:r>
              <a:rPr lang="en-GB" sz="3600" dirty="0" err="1"/>
              <a:t>terug</a:t>
            </a:r>
            <a:r>
              <a:rPr lang="en-GB" sz="3600" dirty="0"/>
              <a:t>?</a:t>
            </a:r>
          </a:p>
        </p:txBody>
      </p:sp>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35</a:t>
            </a:fld>
            <a:endParaRPr lang="en-GB"/>
          </a:p>
        </p:txBody>
      </p:sp>
      <p:graphicFrame>
        <p:nvGraphicFramePr>
          <p:cNvPr id="5" name="Tabel 4">
            <a:extLst>
              <a:ext uri="{FF2B5EF4-FFF2-40B4-BE49-F238E27FC236}">
                <a16:creationId xmlns:a16="http://schemas.microsoft.com/office/drawing/2014/main" id="{741430C6-551A-43B0-98D9-02C492F3EFD0}"/>
              </a:ext>
            </a:extLst>
          </p:cNvPr>
          <p:cNvGraphicFramePr>
            <a:graphicFrameLocks noGrp="1"/>
          </p:cNvGraphicFramePr>
          <p:nvPr>
            <p:extLst>
              <p:ext uri="{D42A27DB-BD31-4B8C-83A1-F6EECF244321}">
                <p14:modId xmlns:p14="http://schemas.microsoft.com/office/powerpoint/2010/main" val="2779976160"/>
              </p:ext>
            </p:extLst>
          </p:nvPr>
        </p:nvGraphicFramePr>
        <p:xfrm>
          <a:off x="332617" y="863458"/>
          <a:ext cx="10790307" cy="5492892"/>
        </p:xfrm>
        <a:graphic>
          <a:graphicData uri="http://schemas.openxmlformats.org/drawingml/2006/table">
            <a:tbl>
              <a:tblPr/>
              <a:tblGrid>
                <a:gridCol w="571042">
                  <a:extLst>
                    <a:ext uri="{9D8B030D-6E8A-4147-A177-3AD203B41FA5}">
                      <a16:colId xmlns:a16="http://schemas.microsoft.com/office/drawing/2014/main" val="657150129"/>
                    </a:ext>
                  </a:extLst>
                </a:gridCol>
                <a:gridCol w="8482347">
                  <a:extLst>
                    <a:ext uri="{9D8B030D-6E8A-4147-A177-3AD203B41FA5}">
                      <a16:colId xmlns:a16="http://schemas.microsoft.com/office/drawing/2014/main" val="1683412033"/>
                    </a:ext>
                  </a:extLst>
                </a:gridCol>
                <a:gridCol w="916046">
                  <a:extLst>
                    <a:ext uri="{9D8B030D-6E8A-4147-A177-3AD203B41FA5}">
                      <a16:colId xmlns:a16="http://schemas.microsoft.com/office/drawing/2014/main" val="375511643"/>
                    </a:ext>
                  </a:extLst>
                </a:gridCol>
                <a:gridCol w="820872">
                  <a:extLst>
                    <a:ext uri="{9D8B030D-6E8A-4147-A177-3AD203B41FA5}">
                      <a16:colId xmlns:a16="http://schemas.microsoft.com/office/drawing/2014/main" val="1604052050"/>
                    </a:ext>
                  </a:extLst>
                </a:gridCol>
              </a:tblGrid>
              <a:tr h="261567">
                <a:tc>
                  <a:txBody>
                    <a:bodyPr/>
                    <a:lstStyle/>
                    <a:p>
                      <a:pPr algn="l" fontAlgn="b"/>
                      <a:r>
                        <a:rPr lang="en-GB" sz="900" b="0" i="0" u="none" strike="noStrike">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1" i="0" u="sng" strike="noStrike" dirty="0" err="1">
                          <a:solidFill>
                            <a:srgbClr val="000000"/>
                          </a:solidFill>
                          <a:effectLst/>
                          <a:latin typeface="Calibri" panose="020F0502020204030204" pitchFamily="34" charset="0"/>
                        </a:rPr>
                        <a:t>Wijk</a:t>
                      </a:r>
                      <a:r>
                        <a:rPr lang="en-GB" sz="1200" b="1" i="0" u="sng" strike="noStrike" dirty="0">
                          <a:solidFill>
                            <a:srgbClr val="000000"/>
                          </a:solidFill>
                          <a:effectLst/>
                          <a:latin typeface="Calibri" panose="020F0502020204030204" pitchFamily="34" charset="0"/>
                        </a:rPr>
                        <a:t> </a:t>
                      </a:r>
                      <a:r>
                        <a:rPr lang="en-GB" sz="1200" b="1" i="0" u="sng" strike="noStrike" dirty="0" err="1">
                          <a:solidFill>
                            <a:srgbClr val="000000"/>
                          </a:solidFill>
                          <a:effectLst/>
                          <a:latin typeface="Calibri" panose="020F0502020204030204" pitchFamily="34" charset="0"/>
                        </a:rPr>
                        <a:t>Bosstraat</a:t>
                      </a:r>
                      <a:r>
                        <a:rPr lang="en-GB" sz="1200" b="1" i="0" u="none" strike="noStrike" dirty="0">
                          <a:solidFill>
                            <a:srgbClr val="000000"/>
                          </a:solidFill>
                          <a:effectLst/>
                          <a:latin typeface="Calibri" panose="020F0502020204030204" pitchFamily="34" charset="0"/>
                        </a:rPr>
                        <a:t>:</a:t>
                      </a:r>
                      <a:endParaRPr lang="en-GB" sz="1200" b="1" i="0" u="sng" strike="noStrike" dirty="0">
                        <a:solidFill>
                          <a:srgbClr val="000000"/>
                        </a:solidFill>
                        <a:effectLst/>
                        <a:latin typeface="Calibri" panose="020F0502020204030204" pitchFamily="34" charset="0"/>
                      </a:endParaRPr>
                    </a:p>
                  </a:txBody>
                  <a:tcPr marL="5920" marR="5920" marT="59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effectLst/>
                          <a:latin typeface="Calibri" panose="020F0502020204030204" pitchFamily="34" charset="0"/>
                        </a:rPr>
                        <a:t>Melding</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900" b="1" i="0" u="none" strike="noStrike">
                          <a:solidFill>
                            <a:srgbClr val="000000"/>
                          </a:solidFill>
                          <a:effectLst/>
                          <a:latin typeface="Calibri" panose="020F0502020204030204" pitchFamily="34" charset="0"/>
                        </a:rPr>
                        <a:t>Update</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621961"/>
                  </a:ext>
                </a:extLst>
              </a:tr>
              <a:tr h="2092530">
                <a:tc>
                  <a:txBody>
                    <a:bodyPr/>
                    <a:lstStyle/>
                    <a:p>
                      <a:pPr algn="ctr" fontAlgn="t"/>
                      <a:r>
                        <a:rPr lang="en-GB" sz="900" b="0" i="0" u="none" strike="noStrike" dirty="0">
                          <a:solidFill>
                            <a:srgbClr val="000000"/>
                          </a:solidFill>
                          <a:effectLst/>
                          <a:latin typeface="Calibri" panose="020F0502020204030204" pitchFamily="34" charset="0"/>
                        </a:rPr>
                        <a:t>B1</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l-BE" sz="900" b="1" i="0" u="none" strike="noStrike" dirty="0">
                          <a:solidFill>
                            <a:srgbClr val="000000"/>
                          </a:solidFill>
                          <a:effectLst/>
                          <a:latin typeface="Times New Roman" panose="02020603050405020304" pitchFamily="18" charset="0"/>
                        </a:rPr>
                        <a:t> </a:t>
                      </a:r>
                      <a:r>
                        <a:rPr lang="nl-BE" sz="900" b="1" i="0" u="none" strike="noStrike" dirty="0">
                          <a:solidFill>
                            <a:srgbClr val="000000"/>
                          </a:solidFill>
                          <a:effectLst/>
                          <a:latin typeface="Calibri" panose="020F0502020204030204" pitchFamily="34" charset="0"/>
                        </a:rPr>
                        <a:t>Overlast door hondenweide in de Schorre.</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Ter plaatse worden verschillende omwonenden gehoord </a:t>
                      </a:r>
                      <a:r>
                        <a:rPr lang="nl-BE" sz="900" b="0" i="0" u="none" strike="noStrike" dirty="0" err="1">
                          <a:solidFill>
                            <a:srgbClr val="000000"/>
                          </a:solidFill>
                          <a:effectLst/>
                          <a:latin typeface="Calibri" panose="020F0502020204030204" pitchFamily="34" charset="0"/>
                        </a:rPr>
                        <a:t>ivm</a:t>
                      </a:r>
                      <a:r>
                        <a:rPr lang="nl-BE" sz="900" b="0" i="0" u="none" strike="noStrike" dirty="0">
                          <a:solidFill>
                            <a:srgbClr val="000000"/>
                          </a:solidFill>
                          <a:effectLst/>
                          <a:latin typeface="Calibri" panose="020F0502020204030204" pitchFamily="34" charset="0"/>
                        </a:rPr>
                        <a:t> meldingen (formele klacht) rond geluidsoverlast van (constant) blaffende honden (voorjaar - zomer) en het feit dat de Schorre initiatieven hierrond had genomen:</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Reglement werd uitgehangen en brief hierover </a:t>
                      </a:r>
                      <a:r>
                        <a:rPr lang="nl-BE" sz="900" b="0" i="0" u="none" strike="noStrike" dirty="0" err="1">
                          <a:solidFill>
                            <a:srgbClr val="000000"/>
                          </a:solidFill>
                          <a:effectLst/>
                          <a:latin typeface="Calibri" panose="020F0502020204030204" pitchFamily="34" charset="0"/>
                        </a:rPr>
                        <a:t>gebust</a:t>
                      </a:r>
                      <a:r>
                        <a:rPr lang="nl-BE" sz="900" b="0" i="0" u="none" strike="noStrike" dirty="0">
                          <a:solidFill>
                            <a:srgbClr val="000000"/>
                          </a:solidFill>
                          <a:effectLst/>
                          <a:latin typeface="Calibri" panose="020F0502020204030204" pitchFamily="34" charset="0"/>
                        </a:rPr>
                        <a:t>.</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Verbod op een aantal tot dan gedogen zaken (banken, kast met drank en verlichting diende verwijderd te worden,…  ).</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Een nieuwe bewoner (maart 2020) klaagt de geluidsoverlast aan van de periode na de covid-19 </a:t>
                      </a:r>
                      <a:r>
                        <a:rPr lang="nl-BE" sz="900" b="0" i="0" u="none" strike="noStrike" dirty="0" err="1">
                          <a:solidFill>
                            <a:srgbClr val="000000"/>
                          </a:solidFill>
                          <a:effectLst/>
                          <a:latin typeface="Calibri" panose="020F0502020204030204" pitchFamily="34" charset="0"/>
                        </a:rPr>
                        <a:t>lock</a:t>
                      </a:r>
                      <a:r>
                        <a:rPr lang="nl-BE" sz="900" b="0" i="0" u="none" strike="noStrike" dirty="0">
                          <a:solidFill>
                            <a:srgbClr val="000000"/>
                          </a:solidFill>
                          <a:effectLst/>
                          <a:latin typeface="Calibri" panose="020F0502020204030204" pitchFamily="34" charset="0"/>
                        </a:rPr>
                        <a:t> down </a:t>
                      </a:r>
                      <a:r>
                        <a:rPr lang="nl-BE" sz="900" b="0" i="0" u="none" strike="noStrike" dirty="0" err="1">
                          <a:solidFill>
                            <a:srgbClr val="000000"/>
                          </a:solidFill>
                          <a:effectLst/>
                          <a:latin typeface="Calibri" panose="020F0502020204030204" pitchFamily="34" charset="0"/>
                        </a:rPr>
                        <a:t>i.vgl.m</a:t>
                      </a:r>
                      <a:r>
                        <a:rPr lang="nl-BE" sz="900" b="0" i="0" u="none" strike="noStrike" dirty="0">
                          <a:solidFill>
                            <a:srgbClr val="000000"/>
                          </a:solidFill>
                          <a:effectLst/>
                          <a:latin typeface="Calibri" panose="020F0502020204030204" pitchFamily="34" charset="0"/>
                        </a:rPr>
                        <a:t>. de periode van de </a:t>
                      </a:r>
                      <a:r>
                        <a:rPr lang="nl-BE" sz="900" b="0" i="0" u="none" strike="noStrike" dirty="0" err="1">
                          <a:solidFill>
                            <a:srgbClr val="000000"/>
                          </a:solidFill>
                          <a:effectLst/>
                          <a:latin typeface="Calibri" panose="020F0502020204030204" pitchFamily="34" charset="0"/>
                        </a:rPr>
                        <a:t>lock</a:t>
                      </a:r>
                      <a:r>
                        <a:rPr lang="nl-BE" sz="900" b="0" i="0" u="none" strike="noStrike" dirty="0">
                          <a:solidFill>
                            <a:srgbClr val="000000"/>
                          </a:solidFill>
                          <a:effectLst/>
                          <a:latin typeface="Calibri" panose="020F0502020204030204" pitchFamily="34" charset="0"/>
                        </a:rPr>
                        <a:t> down.</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Een andere bewoner (buur)  vindt dat de geluidsoverlast het laatste jaar is toegenomen,  sommige hondeneigenaars hebben te weinig aandacht voor de  </a:t>
                      </a:r>
                      <a:r>
                        <a:rPr lang="nl-BE" sz="900" b="0" i="0" u="none" strike="noStrike" dirty="0" err="1">
                          <a:solidFill>
                            <a:srgbClr val="000000"/>
                          </a:solidFill>
                          <a:effectLst/>
                          <a:latin typeface="Calibri" panose="020F0502020204030204" pitchFamily="34" charset="0"/>
                        </a:rPr>
                        <a:t>aanhoudelijk</a:t>
                      </a:r>
                      <a:r>
                        <a:rPr lang="nl-BE" sz="900" b="0" i="0" u="none" strike="noStrike" dirty="0">
                          <a:solidFill>
                            <a:srgbClr val="000000"/>
                          </a:solidFill>
                          <a:effectLst/>
                          <a:latin typeface="Calibri" panose="020F0502020204030204" pitchFamily="34" charset="0"/>
                        </a:rPr>
                        <a:t>  blaffende hond(en).</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Feit: De hondenweide is er natuurlijk wel al heel lang zonder noemenswaardige klachten. </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Welke maatregelen kunnen getroffen worden om de overlast te beperken?</a:t>
                      </a:r>
                      <a:br>
                        <a:rPr lang="nl-BE" sz="900" b="0" i="0" u="none" strike="noStrike" dirty="0">
                          <a:solidFill>
                            <a:srgbClr val="000000"/>
                          </a:solidFill>
                          <a:effectLst/>
                          <a:latin typeface="Calibri" panose="020F0502020204030204" pitchFamily="34" charset="0"/>
                        </a:rPr>
                      </a:br>
                      <a:br>
                        <a:rPr lang="nl-BE" sz="900" b="0" i="0" u="none" strike="noStrike" dirty="0">
                          <a:solidFill>
                            <a:srgbClr val="000000"/>
                          </a:solidFill>
                          <a:effectLst/>
                          <a:latin typeface="Calibri" panose="020F0502020204030204" pitchFamily="34" charset="0"/>
                        </a:rPr>
                      </a:br>
                      <a:r>
                        <a:rPr lang="nl-BE" sz="900" b="1" i="0" u="none" strike="noStrike" dirty="0">
                          <a:solidFill>
                            <a:srgbClr val="000000"/>
                          </a:solidFill>
                          <a:effectLst/>
                          <a:latin typeface="Calibri" panose="020F0502020204030204" pitchFamily="34" charset="0"/>
                        </a:rPr>
                        <a:t>Vraag van de hondenliefhebbers</a:t>
                      </a:r>
                      <a:r>
                        <a:rPr lang="nl-BE" sz="900" b="0" i="0" u="none" strike="noStrike" dirty="0">
                          <a:solidFill>
                            <a:srgbClr val="000000"/>
                          </a:solidFill>
                          <a:effectLst/>
                          <a:latin typeface="Calibri" panose="020F0502020204030204" pitchFamily="34" charset="0"/>
                        </a:rPr>
                        <a:t>: Waarom is er geen initiatief genomen om met de betrokkenen rond de tafel gaan te zitten?  De verstandhouding tussen De Schorre en de bezoekers van de hondenweide was tot dusver voortreffelijk.</a:t>
                      </a:r>
                      <a:br>
                        <a:rPr lang="nl-BE" sz="900" b="0" i="0" u="none" strike="noStrike" dirty="0">
                          <a:solidFill>
                            <a:srgbClr val="000000"/>
                          </a:solidFill>
                          <a:effectLst/>
                          <a:latin typeface="Calibri" panose="020F0502020204030204" pitchFamily="34" charset="0"/>
                        </a:rPr>
                      </a:br>
                      <a:r>
                        <a:rPr lang="nl-BE" sz="900" b="1" i="0" u="none" strike="noStrike" dirty="0">
                          <a:solidFill>
                            <a:srgbClr val="000000"/>
                          </a:solidFill>
                          <a:effectLst/>
                          <a:latin typeface="Calibri" panose="020F0502020204030204" pitchFamily="34" charset="0"/>
                        </a:rPr>
                        <a:t>Graag actie van De Schorre om tot een overleg te komen.</a:t>
                      </a:r>
                      <a:endParaRPr lang="nl-BE" sz="900" b="0" i="0" u="none" strike="noStrike" dirty="0">
                        <a:solidFill>
                          <a:srgbClr val="000000"/>
                        </a:solidFill>
                        <a:effectLst/>
                        <a:latin typeface="Symbol" panose="05050102010706020507" pitchFamily="18" charset="2"/>
                      </a:endParaRP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900" b="0" i="0" u="none" strike="noStrike">
                          <a:solidFill>
                            <a:srgbClr val="000000"/>
                          </a:solidFill>
                          <a:effectLst/>
                          <a:latin typeface="Calibri" panose="020F0502020204030204" pitchFamily="34" charset="0"/>
                        </a:rPr>
                        <a:t>26/09/2020</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638625"/>
                  </a:ext>
                </a:extLst>
              </a:tr>
              <a:tr h="448399">
                <a:tc>
                  <a:txBody>
                    <a:bodyPr/>
                    <a:lstStyle/>
                    <a:p>
                      <a:pPr algn="ctr" fontAlgn="t"/>
                      <a:r>
                        <a:rPr lang="en-GB" sz="900" b="0" i="0" u="none" strike="noStrike">
                          <a:solidFill>
                            <a:srgbClr val="000000"/>
                          </a:solidFill>
                          <a:effectLst/>
                          <a:latin typeface="Calibri" panose="020F0502020204030204" pitchFamily="34" charset="0"/>
                        </a:rPr>
                        <a:t>B2</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l-BE" sz="900" b="0" i="0" u="none" strike="noStrike" dirty="0">
                          <a:solidFill>
                            <a:srgbClr val="000000"/>
                          </a:solidFill>
                          <a:effectLst/>
                          <a:latin typeface="Calibri" panose="020F0502020204030204" pitchFamily="34" charset="0"/>
                        </a:rPr>
                        <a:t>Vanaf Dirkputstraat – Kleine </a:t>
                      </a:r>
                      <a:r>
                        <a:rPr lang="nl-BE" sz="900" b="0" i="0" u="none" strike="noStrike" dirty="0" err="1">
                          <a:solidFill>
                            <a:srgbClr val="000000"/>
                          </a:solidFill>
                          <a:effectLst/>
                          <a:latin typeface="Calibri" panose="020F0502020204030204" pitchFamily="34" charset="0"/>
                        </a:rPr>
                        <a:t>Steylen</a:t>
                      </a:r>
                      <a:r>
                        <a:rPr lang="nl-BE" sz="900" b="0" i="0" u="none" strike="noStrike" dirty="0">
                          <a:solidFill>
                            <a:srgbClr val="000000"/>
                          </a:solidFill>
                          <a:effectLst/>
                          <a:latin typeface="Calibri" panose="020F0502020204030204" pitchFamily="34" charset="0"/>
                        </a:rPr>
                        <a:t> ligt het </a:t>
                      </a:r>
                      <a:r>
                        <a:rPr lang="nl-BE" sz="900" b="1" i="0" u="none" strike="noStrike" dirty="0">
                          <a:solidFill>
                            <a:srgbClr val="000000"/>
                          </a:solidFill>
                          <a:effectLst/>
                          <a:latin typeface="Calibri" panose="020F0502020204030204" pitchFamily="34" charset="0"/>
                        </a:rPr>
                        <a:t>voetpad slecht</a:t>
                      </a:r>
                      <a:r>
                        <a:rPr lang="nl-BE" sz="900" b="0" i="0" u="none" strike="noStrike" dirty="0">
                          <a:solidFill>
                            <a:srgbClr val="000000"/>
                          </a:solidFill>
                          <a:effectLst/>
                          <a:latin typeface="Calibri" panose="020F0502020204030204" pitchFamily="34" charset="0"/>
                        </a:rPr>
                        <a:t>; is heraangelegd tot daar, maar het stuk tot Nachtegaalstraat is aan vernieuwing toe.</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Schepen Sanchez meldt dat dit stuk 3de op de lijst staat met her aan te leggen voetpaden, maar gezien de financiële situatie op dit moment zal dit niet voor direct zijn.</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900" b="0" i="0" u="none" strike="noStrike">
                          <a:solidFill>
                            <a:srgbClr val="000000"/>
                          </a:solidFill>
                          <a:effectLst/>
                          <a:latin typeface="Calibri" panose="020F0502020204030204" pitchFamily="34" charset="0"/>
                        </a:rPr>
                        <a:t>26/09/2020</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907372"/>
                  </a:ext>
                </a:extLst>
              </a:tr>
              <a:tr h="597866">
                <a:tc>
                  <a:txBody>
                    <a:bodyPr/>
                    <a:lstStyle/>
                    <a:p>
                      <a:pPr algn="ctr" fontAlgn="t"/>
                      <a:r>
                        <a:rPr lang="en-GB" sz="900" b="0" i="0" u="none" strike="noStrike">
                          <a:solidFill>
                            <a:srgbClr val="000000"/>
                          </a:solidFill>
                          <a:effectLst/>
                          <a:latin typeface="Calibri" panose="020F0502020204030204" pitchFamily="34" charset="0"/>
                        </a:rPr>
                        <a:t>B3</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l-BE" sz="900" b="0" i="0" u="none" strike="noStrike">
                          <a:solidFill>
                            <a:srgbClr val="000000"/>
                          </a:solidFill>
                          <a:effectLst/>
                          <a:latin typeface="Times New Roman" panose="02020603050405020304" pitchFamily="18" charset="0"/>
                        </a:rPr>
                        <a:t> </a:t>
                      </a:r>
                      <a:r>
                        <a:rPr lang="nl-BE" sz="900" b="1" i="0" u="none" strike="noStrike">
                          <a:solidFill>
                            <a:srgbClr val="000000"/>
                          </a:solidFill>
                          <a:effectLst/>
                          <a:latin typeface="Calibri" panose="020F0502020204030204" pitchFamily="34" charset="0"/>
                        </a:rPr>
                        <a:t>Dirkputstraat waar fietsers op rijbaan komen </a:t>
                      </a:r>
                      <a:r>
                        <a:rPr lang="nl-BE" sz="900" b="0" i="0" u="none" strike="noStrike">
                          <a:solidFill>
                            <a:srgbClr val="000000"/>
                          </a:solidFill>
                          <a:effectLst/>
                          <a:latin typeface="Calibri" panose="020F0502020204030204" pitchFamily="34" charset="0"/>
                        </a:rPr>
                        <a:t>thv. Nr. 322 is gevaarlijk. </a:t>
                      </a:r>
                      <a:br>
                        <a:rPr lang="nl-BE" sz="900" b="0" i="0" u="none" strike="noStrike">
                          <a:solidFill>
                            <a:srgbClr val="000000"/>
                          </a:solidFill>
                          <a:effectLst/>
                          <a:latin typeface="Calibri" panose="020F0502020204030204" pitchFamily="34" charset="0"/>
                        </a:rPr>
                      </a:br>
                      <a:r>
                        <a:rPr lang="nl-BE" sz="900" b="0" i="0" u="none" strike="noStrike">
                          <a:solidFill>
                            <a:srgbClr val="000000"/>
                          </a:solidFill>
                          <a:effectLst/>
                          <a:latin typeface="Calibri" panose="020F0502020204030204" pitchFamily="34" charset="0"/>
                        </a:rPr>
                        <a:t>Dit punt is ook op een commissie besproken en het voorstel is daar om een stukje parkeerverbod in te voeren zodat je veiliger op de baan komt.</a:t>
                      </a:r>
                      <a:br>
                        <a:rPr lang="nl-BE" sz="900" b="0" i="0" u="none" strike="noStrike">
                          <a:solidFill>
                            <a:srgbClr val="000000"/>
                          </a:solidFill>
                          <a:effectLst/>
                          <a:latin typeface="Calibri" panose="020F0502020204030204" pitchFamily="34" charset="0"/>
                        </a:rPr>
                      </a:br>
                      <a:r>
                        <a:rPr lang="nl-BE" sz="900" b="0" i="0" u="none" strike="noStrike">
                          <a:solidFill>
                            <a:srgbClr val="000000"/>
                          </a:solidFill>
                          <a:effectLst/>
                          <a:latin typeface="Calibri" panose="020F0502020204030204" pitchFamily="34" charset="0"/>
                        </a:rPr>
                        <a:t>Door de versmalling van de rijbaan op dit punt en de vele geparkeerde auto’s zijn er geregeld problemen met doorstroming van het verkeer. Een langer “sas” maken langs oneven nummer zijde door parkeerverbod zou probleem kunnen verhelpen – dient verder onderzocht.</a:t>
                      </a:r>
                      <a:endParaRPr lang="nl-BE" sz="900" b="0" i="0" u="none" strike="noStrike">
                        <a:solidFill>
                          <a:srgbClr val="000000"/>
                        </a:solidFill>
                        <a:effectLst/>
                        <a:latin typeface="Symbol" panose="05050102010706020507" pitchFamily="18" charset="2"/>
                      </a:endParaRP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900" b="0" i="0" u="none" strike="noStrike">
                          <a:solidFill>
                            <a:srgbClr val="000000"/>
                          </a:solidFill>
                          <a:effectLst/>
                          <a:latin typeface="Calibri" panose="020F0502020204030204" pitchFamily="34" charset="0"/>
                        </a:rPr>
                        <a:t>26/09/2020</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5367386"/>
                  </a:ext>
                </a:extLst>
              </a:tr>
              <a:tr h="597866">
                <a:tc>
                  <a:txBody>
                    <a:bodyPr/>
                    <a:lstStyle/>
                    <a:p>
                      <a:pPr algn="ctr" fontAlgn="t"/>
                      <a:r>
                        <a:rPr lang="en-GB" sz="900" b="0" i="0" u="none" strike="noStrike">
                          <a:solidFill>
                            <a:srgbClr val="000000"/>
                          </a:solidFill>
                          <a:effectLst/>
                          <a:latin typeface="Calibri" panose="020F0502020204030204" pitchFamily="34" charset="0"/>
                        </a:rPr>
                        <a:t>B4</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l-BE" sz="900" b="0" i="0" u="none" strike="noStrike">
                          <a:solidFill>
                            <a:srgbClr val="000000"/>
                          </a:solidFill>
                          <a:effectLst/>
                          <a:latin typeface="Calibri" panose="020F0502020204030204" pitchFamily="34" charset="0"/>
                        </a:rPr>
                        <a:t>Vraag </a:t>
                      </a:r>
                      <a:r>
                        <a:rPr lang="nl-BE" sz="900" b="1" i="0" u="none" strike="noStrike">
                          <a:solidFill>
                            <a:srgbClr val="000000"/>
                          </a:solidFill>
                          <a:effectLst/>
                          <a:latin typeface="Calibri" panose="020F0502020204030204" pitchFamily="34" charset="0"/>
                        </a:rPr>
                        <a:t>zone Bosstraat zone 30</a:t>
                      </a:r>
                      <a:r>
                        <a:rPr lang="nl-BE" sz="900" b="0" i="0" u="none" strike="noStrike">
                          <a:solidFill>
                            <a:srgbClr val="000000"/>
                          </a:solidFill>
                          <a:effectLst/>
                          <a:latin typeface="Calibri" panose="020F0502020204030204" pitchFamily="34" charset="0"/>
                        </a:rPr>
                        <a:t> te maken? </a:t>
                      </a:r>
                      <a:r>
                        <a:rPr lang="nl-BE" sz="900" b="0" i="0" u="none" strike="noStrike">
                          <a:solidFill>
                            <a:srgbClr val="000000"/>
                          </a:solidFill>
                          <a:effectLst/>
                          <a:latin typeface="Wingdings" panose="05000000000000000000" pitchFamily="2" charset="2"/>
                        </a:rPr>
                        <a:t>à</a:t>
                      </a:r>
                      <a:r>
                        <a:rPr lang="nl-BE" sz="900" b="0" i="0" u="none" strike="noStrike">
                          <a:solidFill>
                            <a:srgbClr val="000000"/>
                          </a:solidFill>
                          <a:effectLst/>
                          <a:latin typeface="Calibri" panose="020F0502020204030204" pitchFamily="34" charset="0"/>
                        </a:rPr>
                        <a:t> schepen El –Hajoutti zal voorstel om zone rondom de school zone 30 te maken, dus Dirkputstraat van Sint-Kathelijnestr tot Nachtegaalstr, Patorijstr, Schoolstraat. Hij deelt ook mee dat de directie erover nadenkt om de ingang van de school naar de zijkant te brengen in de Pastorijstraat. Dit vindt iedereen al een goed idee . </a:t>
                      </a:r>
                      <a:br>
                        <a:rPr lang="nl-BE" sz="900" b="0" i="0" u="none" strike="noStrike">
                          <a:solidFill>
                            <a:srgbClr val="000000"/>
                          </a:solidFill>
                          <a:effectLst/>
                          <a:latin typeface="Calibri" panose="020F0502020204030204" pitchFamily="34" charset="0"/>
                        </a:rPr>
                      </a:br>
                      <a:r>
                        <a:rPr lang="nl-BE" sz="900" b="0" i="0" u="none" strike="noStrike">
                          <a:solidFill>
                            <a:srgbClr val="000000"/>
                          </a:solidFill>
                          <a:effectLst/>
                          <a:latin typeface="Calibri" panose="020F0502020204030204" pitchFamily="34" charset="0"/>
                        </a:rPr>
                        <a:t>Ook zijn er al in het centrum fietsstraten geïnstalleerd en is het de bedoeling om dit ook in andere wijken in te voeren.</a:t>
                      </a:r>
                      <a:endParaRPr lang="nl-BE" sz="900" b="0" i="0" u="none" strike="noStrike">
                        <a:solidFill>
                          <a:srgbClr val="000000"/>
                        </a:solidFill>
                        <a:effectLst/>
                        <a:latin typeface="Symbol" panose="05050102010706020507" pitchFamily="18" charset="2"/>
                      </a:endParaRP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900" b="0" i="0" u="none" strike="noStrike">
                          <a:solidFill>
                            <a:srgbClr val="000000"/>
                          </a:solidFill>
                          <a:effectLst/>
                          <a:latin typeface="Calibri" panose="020F0502020204030204" pitchFamily="34" charset="0"/>
                        </a:rPr>
                        <a:t>26/09/2020</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9226261"/>
                  </a:ext>
                </a:extLst>
              </a:tr>
              <a:tr h="298933">
                <a:tc>
                  <a:txBody>
                    <a:bodyPr/>
                    <a:lstStyle/>
                    <a:p>
                      <a:pPr algn="ctr" fontAlgn="t"/>
                      <a:r>
                        <a:rPr lang="en-GB" sz="900" b="0" i="0" u="none" strike="noStrike">
                          <a:solidFill>
                            <a:srgbClr val="000000"/>
                          </a:solidFill>
                          <a:effectLst/>
                          <a:latin typeface="Calibri" panose="020F0502020204030204" pitchFamily="34" charset="0"/>
                        </a:rPr>
                        <a:t>B5</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l-BE" sz="900" b="0" i="0" u="none" strike="noStrike">
                          <a:solidFill>
                            <a:srgbClr val="000000"/>
                          </a:solidFill>
                          <a:effectLst/>
                          <a:latin typeface="Calibri" panose="020F0502020204030204" pitchFamily="34" charset="0"/>
                        </a:rPr>
                        <a:t>Wordt gemeente betrokken bij</a:t>
                      </a:r>
                      <a:r>
                        <a:rPr lang="nl-BE" sz="900" b="1" i="0" u="none" strike="noStrike">
                          <a:solidFill>
                            <a:srgbClr val="000000"/>
                          </a:solidFill>
                          <a:effectLst/>
                          <a:latin typeface="Calibri" panose="020F0502020204030204" pitchFamily="34" charset="0"/>
                        </a:rPr>
                        <a:t> werken</a:t>
                      </a:r>
                      <a:r>
                        <a:rPr lang="nl-BE" sz="900" b="0" i="0" u="none" strike="noStrike">
                          <a:solidFill>
                            <a:srgbClr val="000000"/>
                          </a:solidFill>
                          <a:effectLst/>
                          <a:latin typeface="Calibri" panose="020F0502020204030204" pitchFamily="34" charset="0"/>
                        </a:rPr>
                        <a:t> van Reet ivm </a:t>
                      </a:r>
                      <a:r>
                        <a:rPr lang="nl-BE" sz="900" b="1" i="0" u="none" strike="noStrike">
                          <a:solidFill>
                            <a:srgbClr val="000000"/>
                          </a:solidFill>
                          <a:effectLst/>
                          <a:latin typeface="Calibri" panose="020F0502020204030204" pitchFamily="34" charset="0"/>
                        </a:rPr>
                        <a:t>kruispunt Kerremansstraat-‘sHerenbaan</a:t>
                      </a:r>
                      <a:r>
                        <a:rPr lang="nl-BE" sz="900" b="0" i="0" u="none" strike="noStrike">
                          <a:solidFill>
                            <a:srgbClr val="000000"/>
                          </a:solidFill>
                          <a:effectLst/>
                          <a:latin typeface="Calibri" panose="020F0502020204030204" pitchFamily="34" charset="0"/>
                        </a:rPr>
                        <a:t>? </a:t>
                      </a:r>
                      <a:br>
                        <a:rPr lang="nl-BE" sz="900" b="0" i="0" u="none" strike="noStrike">
                          <a:solidFill>
                            <a:srgbClr val="000000"/>
                          </a:solidFill>
                          <a:effectLst/>
                          <a:latin typeface="Calibri" panose="020F0502020204030204" pitchFamily="34" charset="0"/>
                        </a:rPr>
                      </a:br>
                      <a:r>
                        <a:rPr lang="nl-BE" sz="900" b="0" i="0" u="none" strike="noStrike">
                          <a:solidFill>
                            <a:srgbClr val="000000"/>
                          </a:solidFill>
                          <a:effectLst/>
                          <a:latin typeface="Calibri" panose="020F0502020204030204" pitchFamily="34" charset="0"/>
                        </a:rPr>
                        <a:t>&gt; Schepen Sanchez deelt mee dat een studiebureau ook bekijkt om fietspaden achter de bomen te brengen om dit veiliger te maken.</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900" b="0" i="0" u="none" strike="noStrike">
                          <a:solidFill>
                            <a:srgbClr val="000000"/>
                          </a:solidFill>
                          <a:effectLst/>
                          <a:latin typeface="Calibri" panose="020F0502020204030204" pitchFamily="34" charset="0"/>
                        </a:rPr>
                        <a:t>26/09/2020</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101578"/>
                  </a:ext>
                </a:extLst>
              </a:tr>
              <a:tr h="1195731">
                <a:tc>
                  <a:txBody>
                    <a:bodyPr/>
                    <a:lstStyle/>
                    <a:p>
                      <a:pPr algn="ctr" fontAlgn="t"/>
                      <a:r>
                        <a:rPr lang="en-GB" sz="900" b="0" i="0" u="none" strike="noStrike">
                          <a:solidFill>
                            <a:srgbClr val="000000"/>
                          </a:solidFill>
                          <a:effectLst/>
                          <a:latin typeface="Calibri" panose="020F0502020204030204" pitchFamily="34" charset="0"/>
                        </a:rPr>
                        <a:t>B6</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nl-BE" sz="900" b="0" i="0" u="none" strike="noStrike" dirty="0">
                          <a:solidFill>
                            <a:srgbClr val="000000"/>
                          </a:solidFill>
                          <a:effectLst/>
                          <a:latin typeface="Times New Roman" panose="02020603050405020304" pitchFamily="18" charset="0"/>
                        </a:rPr>
                        <a:t> </a:t>
                      </a:r>
                      <a:r>
                        <a:rPr lang="nl-BE" sz="900" b="0" i="0" u="none" strike="noStrike" dirty="0">
                          <a:solidFill>
                            <a:srgbClr val="000000"/>
                          </a:solidFill>
                          <a:effectLst/>
                          <a:latin typeface="Calibri" panose="020F0502020204030204" pitchFamily="34" charset="0"/>
                        </a:rPr>
                        <a:t>Kleinere meldingen worden in het meldsysteem ingegeven :</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Bloembakken Dirkputstraat verdwenen waarom?</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  Dirkputstraat 367: voetpaden opengelegd maar slecht dichtgelegd</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Sluikstorter aan vuilbakje hoek Sint-</a:t>
                      </a:r>
                      <a:r>
                        <a:rPr lang="nl-BE" sz="900" b="0" i="0" u="none" strike="noStrike" dirty="0" err="1">
                          <a:solidFill>
                            <a:srgbClr val="000000"/>
                          </a:solidFill>
                          <a:effectLst/>
                          <a:latin typeface="Calibri" panose="020F0502020204030204" pitchFamily="34" charset="0"/>
                        </a:rPr>
                        <a:t>Kathelijnestraat</a:t>
                      </a:r>
                      <a:r>
                        <a:rPr lang="nl-BE" sz="900" b="0" i="0" u="none" strike="noStrike" dirty="0">
                          <a:solidFill>
                            <a:srgbClr val="000000"/>
                          </a:solidFill>
                          <a:effectLst/>
                          <a:latin typeface="Calibri" panose="020F0502020204030204" pitchFamily="34" charset="0"/>
                        </a:rPr>
                        <a:t>-Bosstraat: probleem is gekend en wijkinspecteur gaat daders hierover aanspreken</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Aan Bosstraat 160-164 = sloepje: verbodsplaat vervangen</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Aan Bosstraat 57: betonnen staken staan los</a:t>
                      </a:r>
                      <a:br>
                        <a:rPr lang="nl-BE" sz="900" b="0" i="0" u="none" strike="noStrike" dirty="0">
                          <a:solidFill>
                            <a:srgbClr val="000000"/>
                          </a:solidFill>
                          <a:effectLst/>
                          <a:latin typeface="Calibri" panose="020F0502020204030204" pitchFamily="34" charset="0"/>
                        </a:rPr>
                      </a:br>
                      <a:r>
                        <a:rPr lang="nl-BE" sz="900" b="0" i="0" u="none" strike="noStrike" dirty="0">
                          <a:solidFill>
                            <a:srgbClr val="000000"/>
                          </a:solidFill>
                          <a:effectLst/>
                          <a:latin typeface="Calibri" panose="020F0502020204030204" pitchFamily="34" charset="0"/>
                        </a:rPr>
                        <a:t>-  Foutparkeerder op pleintje begin Bosstraat</a:t>
                      </a:r>
                      <a:endParaRPr lang="nl-BE" sz="900" b="0" i="0" u="none" strike="noStrike" dirty="0">
                        <a:solidFill>
                          <a:srgbClr val="000000"/>
                        </a:solidFill>
                        <a:effectLst/>
                        <a:latin typeface="Symbol" panose="05050102010706020507" pitchFamily="18" charset="2"/>
                      </a:endParaRP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900" b="0" i="0" u="none" strike="noStrike">
                          <a:solidFill>
                            <a:srgbClr val="000000"/>
                          </a:solidFill>
                          <a:effectLst/>
                          <a:latin typeface="Calibri" panose="020F0502020204030204" pitchFamily="34" charset="0"/>
                        </a:rPr>
                        <a:t>26/09/2020</a:t>
                      </a:r>
                    </a:p>
                  </a:txBody>
                  <a:tcPr marL="5920" marR="5920" marT="59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900" b="0" i="0" u="none" strike="noStrike" dirty="0">
                          <a:solidFill>
                            <a:srgbClr val="000000"/>
                          </a:solidFill>
                          <a:effectLst/>
                          <a:latin typeface="Calibri" panose="020F0502020204030204" pitchFamily="34" charset="0"/>
                        </a:rPr>
                        <a:t> </a:t>
                      </a:r>
                    </a:p>
                  </a:txBody>
                  <a:tcPr marL="5920" marR="5920" marT="59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4830605"/>
                  </a:ext>
                </a:extLst>
              </a:tr>
            </a:tbl>
          </a:graphicData>
        </a:graphic>
      </p:graphicFrame>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Tree>
    <p:extLst>
      <p:ext uri="{BB962C8B-B14F-4D97-AF65-F5344CB8AC3E}">
        <p14:creationId xmlns:p14="http://schemas.microsoft.com/office/powerpoint/2010/main" val="3206514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1837068" y="98379"/>
            <a:ext cx="7368716" cy="646331"/>
          </a:xfrm>
          <a:prstGeom prst="rect">
            <a:avLst/>
          </a:prstGeom>
          <a:solidFill>
            <a:schemeClr val="accent6">
              <a:lumMod val="20000"/>
              <a:lumOff val="80000"/>
            </a:schemeClr>
          </a:solidFill>
        </p:spPr>
        <p:txBody>
          <a:bodyPr wrap="square">
            <a:spAutoFit/>
          </a:bodyPr>
          <a:lstStyle/>
          <a:p>
            <a:r>
              <a:rPr lang="en-GB" sz="3600" dirty="0"/>
              <a:t>We </a:t>
            </a:r>
            <a:r>
              <a:rPr lang="en-GB" sz="3600" dirty="0" err="1"/>
              <a:t>nemen</a:t>
            </a:r>
            <a:r>
              <a:rPr lang="en-GB" sz="3600" dirty="0"/>
              <a:t> mee ….. </a:t>
            </a:r>
            <a:r>
              <a:rPr lang="en-GB" sz="3600" dirty="0" err="1"/>
              <a:t>en</a:t>
            </a:r>
            <a:r>
              <a:rPr lang="en-GB" sz="3600" dirty="0"/>
              <a:t> </a:t>
            </a:r>
            <a:r>
              <a:rPr lang="en-GB" sz="3600" dirty="0" err="1"/>
              <a:t>brengen</a:t>
            </a:r>
            <a:r>
              <a:rPr lang="en-GB" sz="3600" dirty="0"/>
              <a:t> </a:t>
            </a:r>
            <a:r>
              <a:rPr lang="en-GB" sz="3600" dirty="0" err="1"/>
              <a:t>terug</a:t>
            </a:r>
            <a:r>
              <a:rPr lang="en-GB" sz="3600" dirty="0"/>
              <a:t>?</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36</a:t>
            </a:fld>
            <a:endParaRPr lang="en-GB"/>
          </a:p>
        </p:txBody>
      </p:sp>
      <p:graphicFrame>
        <p:nvGraphicFramePr>
          <p:cNvPr id="7" name="Tabel 6">
            <a:extLst>
              <a:ext uri="{FF2B5EF4-FFF2-40B4-BE49-F238E27FC236}">
                <a16:creationId xmlns:a16="http://schemas.microsoft.com/office/drawing/2014/main" id="{4E688AD8-CC94-4395-84AB-5B2AC8979EDC}"/>
              </a:ext>
            </a:extLst>
          </p:cNvPr>
          <p:cNvGraphicFramePr>
            <a:graphicFrameLocks noGrp="1"/>
          </p:cNvGraphicFramePr>
          <p:nvPr>
            <p:extLst>
              <p:ext uri="{D42A27DB-BD31-4B8C-83A1-F6EECF244321}">
                <p14:modId xmlns:p14="http://schemas.microsoft.com/office/powerpoint/2010/main" val="794052664"/>
              </p:ext>
            </p:extLst>
          </p:nvPr>
        </p:nvGraphicFramePr>
        <p:xfrm>
          <a:off x="188656" y="1068174"/>
          <a:ext cx="10217899" cy="4786230"/>
        </p:xfrm>
        <a:graphic>
          <a:graphicData uri="http://schemas.openxmlformats.org/drawingml/2006/table">
            <a:tbl>
              <a:tblPr/>
              <a:tblGrid>
                <a:gridCol w="540749">
                  <a:extLst>
                    <a:ext uri="{9D8B030D-6E8A-4147-A177-3AD203B41FA5}">
                      <a16:colId xmlns:a16="http://schemas.microsoft.com/office/drawing/2014/main" val="813773515"/>
                    </a:ext>
                  </a:extLst>
                </a:gridCol>
                <a:gridCol w="8032373">
                  <a:extLst>
                    <a:ext uri="{9D8B030D-6E8A-4147-A177-3AD203B41FA5}">
                      <a16:colId xmlns:a16="http://schemas.microsoft.com/office/drawing/2014/main" val="2439642639"/>
                    </a:ext>
                  </a:extLst>
                </a:gridCol>
                <a:gridCol w="867451">
                  <a:extLst>
                    <a:ext uri="{9D8B030D-6E8A-4147-A177-3AD203B41FA5}">
                      <a16:colId xmlns:a16="http://schemas.microsoft.com/office/drawing/2014/main" val="1182119330"/>
                    </a:ext>
                  </a:extLst>
                </a:gridCol>
                <a:gridCol w="777326">
                  <a:extLst>
                    <a:ext uri="{9D8B030D-6E8A-4147-A177-3AD203B41FA5}">
                      <a16:colId xmlns:a16="http://schemas.microsoft.com/office/drawing/2014/main" val="61056974"/>
                    </a:ext>
                  </a:extLst>
                </a:gridCol>
              </a:tblGrid>
              <a:tr h="295722">
                <a:tc>
                  <a:txBody>
                    <a:bodyPr/>
                    <a:lstStyle/>
                    <a:p>
                      <a:pPr algn="ctr" fontAlgn="t"/>
                      <a:r>
                        <a:rPr lang="en-GB" sz="1200" b="0" i="0" u="none" strike="noStrike">
                          <a:solidFill>
                            <a:srgbClr val="000000"/>
                          </a:solidFill>
                          <a:effectLst/>
                          <a:latin typeface="Calibri" panose="020F0502020204030204" pitchFamily="34" charset="0"/>
                        </a:rPr>
                        <a:t> </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1" i="0" u="sng" strike="noStrike">
                          <a:solidFill>
                            <a:srgbClr val="000000"/>
                          </a:solidFill>
                          <a:effectLst/>
                          <a:latin typeface="Calibri" panose="020F0502020204030204" pitchFamily="34" charset="0"/>
                        </a:rPr>
                        <a:t>Wijk Hoek:</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panose="020F0502020204030204" pitchFamily="34" charset="0"/>
                        </a:rPr>
                        <a:t>Melding</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panose="020F0502020204030204" pitchFamily="34" charset="0"/>
                        </a:rPr>
                        <a:t>Update</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5799952"/>
                  </a:ext>
                </a:extLst>
              </a:tr>
              <a:tr h="1689840">
                <a:tc>
                  <a:txBody>
                    <a:bodyPr/>
                    <a:lstStyle/>
                    <a:p>
                      <a:pPr algn="ctr" fontAlgn="t"/>
                      <a:r>
                        <a:rPr lang="en-GB" sz="1200" b="0" i="0" u="none" strike="noStrike">
                          <a:solidFill>
                            <a:srgbClr val="000000"/>
                          </a:solidFill>
                          <a:effectLst/>
                          <a:latin typeface="Calibri" panose="020F0502020204030204" pitchFamily="34" charset="0"/>
                        </a:rPr>
                        <a:t>H1</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1" i="0" u="none" strike="noStrike">
                          <a:solidFill>
                            <a:srgbClr val="000000"/>
                          </a:solidFill>
                          <a:effectLst/>
                          <a:latin typeface="Calibri" panose="020F0502020204030204" pitchFamily="34" charset="0"/>
                        </a:rPr>
                        <a:t>Problematiek Braxgata </a:t>
                      </a:r>
                      <a:br>
                        <a:rPr lang="nl-BE" sz="1200" b="1"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Nog steeds lawaai (bv 19/9 versterkte muziek/omroepen)</a:t>
                      </a:r>
                      <a:br>
                        <a:rPr lang="nl-BE" sz="1200" b="1"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Ballen vliegen nog steeds in de tuinen à ballenvangers plaatsen.</a:t>
                      </a:r>
                      <a:br>
                        <a:rPr lang="nl-BE" sz="1200" b="0"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Lichtpollutie: beloofde afscherming nog steeds niet voorzien </a:t>
                      </a:r>
                      <a:br>
                        <a:rPr lang="nl-BE" sz="1200" b="0"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Heraanplanten berm nog niet gebeurd </a:t>
                      </a:r>
                      <a:br>
                        <a:rPr lang="nl-BE" sz="1200" b="0"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Sproeien van het waterveld – regelmatig bij wind in de tuinen ; moet beter afgesteld staan</a:t>
                      </a:r>
                      <a:br>
                        <a:rPr lang="nl-BE" sz="1200" b="0"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Al lang geen controles/nadars meer vooraan in Hoek bij matchen – waarom gestopt?</a:t>
                      </a:r>
                      <a:br>
                        <a:rPr lang="nl-BE" sz="1200" b="0" i="0" u="none" strike="noStrike">
                          <a:solidFill>
                            <a:srgbClr val="000000"/>
                          </a:solidFill>
                          <a:effectLst/>
                          <a:latin typeface="Calibri" panose="020F0502020204030204" pitchFamily="34" charset="0"/>
                        </a:rPr>
                      </a:br>
                      <a:r>
                        <a:rPr lang="nl-BE" sz="1200" b="0" i="0" u="none" strike="noStrike">
                          <a:solidFill>
                            <a:srgbClr val="000000"/>
                          </a:solidFill>
                          <a:effectLst/>
                          <a:latin typeface="Calibri" panose="020F0502020204030204" pitchFamily="34" charset="0"/>
                        </a:rPr>
                        <a:t>   *  Bewegwijzering naar Braxgata: kan dit niet beter om te vermijden dat ze in de wijk parkeren ?</a:t>
                      </a:r>
                      <a:br>
                        <a:rPr lang="nl-BE" sz="1200" b="0" i="0" u="none" strike="noStrike">
                          <a:solidFill>
                            <a:srgbClr val="000000"/>
                          </a:solidFill>
                          <a:effectLst/>
                          <a:latin typeface="Calibri" panose="020F0502020204030204" pitchFamily="34" charset="0"/>
                        </a:rPr>
                      </a:br>
                      <a:r>
                        <a:rPr lang="nl-BE" sz="1200" b="1" i="0" u="none" strike="noStrike">
                          <a:solidFill>
                            <a:srgbClr val="000000"/>
                          </a:solidFill>
                          <a:effectLst/>
                          <a:latin typeface="Calibri" panose="020F0502020204030204" pitchFamily="34" charset="0"/>
                        </a:rPr>
                        <a:t>Vraag aan Schorre voor overleg met de buurt en Braxgata</a:t>
                      </a:r>
                      <a:br>
                        <a:rPr lang="nl-BE" sz="1200" b="0" i="0" u="none" strike="noStrike">
                          <a:solidFill>
                            <a:srgbClr val="000000"/>
                          </a:solidFill>
                          <a:effectLst/>
                          <a:latin typeface="Calibri" panose="020F0502020204030204" pitchFamily="34" charset="0"/>
                        </a:rPr>
                      </a:br>
                      <a:endParaRPr lang="nl-BE" sz="1200" b="1" i="0" u="none" strike="noStrike">
                        <a:solidFill>
                          <a:srgbClr val="000000"/>
                        </a:solidFill>
                        <a:effectLst/>
                        <a:latin typeface="Calibri" panose="020F0502020204030204" pitchFamily="34" charset="0"/>
                      </a:endParaRP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288123"/>
                  </a:ext>
                </a:extLst>
              </a:tr>
              <a:tr h="168984">
                <a:tc>
                  <a:txBody>
                    <a:bodyPr/>
                    <a:lstStyle/>
                    <a:p>
                      <a:pPr algn="ctr" fontAlgn="t"/>
                      <a:r>
                        <a:rPr lang="en-GB" sz="1200" b="0" i="0" u="none" strike="noStrike">
                          <a:solidFill>
                            <a:srgbClr val="000000"/>
                          </a:solidFill>
                          <a:effectLst/>
                          <a:latin typeface="Calibri" panose="020F0502020204030204" pitchFamily="34" charset="0"/>
                        </a:rPr>
                        <a:t>H2</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Kapelstraat voor 179 blijft altijd een </a:t>
                      </a:r>
                      <a:r>
                        <a:rPr lang="nl-BE" sz="1200" b="1" i="0" u="none" strike="noStrike">
                          <a:solidFill>
                            <a:srgbClr val="000000"/>
                          </a:solidFill>
                          <a:effectLst/>
                          <a:latin typeface="Calibri" panose="020F0502020204030204" pitchFamily="34" charset="0"/>
                        </a:rPr>
                        <a:t>grote plas staan in de rijbaan</a:t>
                      </a:r>
                      <a:r>
                        <a:rPr lang="nl-BE" sz="1200" b="0" i="0" u="none" strike="noStrike">
                          <a:solidFill>
                            <a:srgbClr val="000000"/>
                          </a:solidFill>
                          <a:effectLst/>
                          <a:latin typeface="Calibri" panose="020F0502020204030204" pitchFamily="34" charset="0"/>
                        </a:rPr>
                        <a:t> – gevel is helemaal nat; kolk verstopt of klok te weinig ?</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986525"/>
                  </a:ext>
                </a:extLst>
              </a:tr>
              <a:tr h="337968">
                <a:tc>
                  <a:txBody>
                    <a:bodyPr/>
                    <a:lstStyle/>
                    <a:p>
                      <a:pPr algn="ctr" fontAlgn="t"/>
                      <a:r>
                        <a:rPr lang="en-GB" sz="1200" b="0" i="0" u="none" strike="noStrike">
                          <a:solidFill>
                            <a:srgbClr val="000000"/>
                          </a:solidFill>
                          <a:effectLst/>
                          <a:latin typeface="Calibri" panose="020F0502020204030204" pitchFamily="34" charset="0"/>
                        </a:rPr>
                        <a:t>H3</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1" i="0" u="none" strike="noStrike">
                          <a:solidFill>
                            <a:srgbClr val="000000"/>
                          </a:solidFill>
                          <a:effectLst/>
                          <a:latin typeface="Calibri" panose="020F0502020204030204" pitchFamily="34" charset="0"/>
                        </a:rPr>
                        <a:t>Snelheid Kapelstraat </a:t>
                      </a:r>
                      <a:r>
                        <a:rPr lang="nl-BE" sz="1200" b="0" i="0" u="none" strike="noStrike">
                          <a:solidFill>
                            <a:srgbClr val="000000"/>
                          </a:solidFill>
                          <a:effectLst/>
                          <a:latin typeface="Calibri" panose="020F0502020204030204" pitchFamily="34" charset="0"/>
                        </a:rPr>
                        <a:t>:  kunnen gegevens van het elektronisch bord uitgelezen worden? Misschien gegevens ook delen met de wijkraad. Kan er geflitst worden?</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0515258"/>
                  </a:ext>
                </a:extLst>
              </a:tr>
              <a:tr h="168984">
                <a:tc>
                  <a:txBody>
                    <a:bodyPr/>
                    <a:lstStyle/>
                    <a:p>
                      <a:pPr algn="ctr" fontAlgn="t"/>
                      <a:r>
                        <a:rPr lang="en-GB" sz="1200" b="0" i="0" u="none" strike="noStrike">
                          <a:solidFill>
                            <a:srgbClr val="000000"/>
                          </a:solidFill>
                          <a:effectLst/>
                          <a:latin typeface="Calibri" panose="020F0502020204030204" pitchFamily="34" charset="0"/>
                        </a:rPr>
                        <a:t>H4</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Berm Kapelstraat kant Gamsterstraat : is hier beplanting mogelijk overzijde Bosstraat als geluids-gezichtscherm ? </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56656"/>
                  </a:ext>
                </a:extLst>
              </a:tr>
              <a:tr h="337968">
                <a:tc>
                  <a:txBody>
                    <a:bodyPr/>
                    <a:lstStyle/>
                    <a:p>
                      <a:pPr algn="ctr" fontAlgn="t"/>
                      <a:r>
                        <a:rPr lang="en-GB" sz="1200" b="0" i="0" u="none" strike="noStrike">
                          <a:solidFill>
                            <a:srgbClr val="000000"/>
                          </a:solidFill>
                          <a:effectLst/>
                          <a:latin typeface="Calibri" panose="020F0502020204030204" pitchFamily="34" charset="0"/>
                        </a:rPr>
                        <a:t>H5</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Als je Hoek inrijdt, linkerzijde : wanneer gingen hier parkeerplaatsen gemaakt worden ? kan dit technisch gezien dan bv ‘enkel voor bewoners’ om te vermijden dat men hier komt parkeren van Braxgata ? </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9319514"/>
                  </a:ext>
                </a:extLst>
              </a:tr>
              <a:tr h="168984">
                <a:tc>
                  <a:txBody>
                    <a:bodyPr/>
                    <a:lstStyle/>
                    <a:p>
                      <a:pPr algn="ctr" fontAlgn="t"/>
                      <a:r>
                        <a:rPr lang="en-GB" sz="1200" b="0" i="0" u="none" strike="noStrike">
                          <a:solidFill>
                            <a:srgbClr val="000000"/>
                          </a:solidFill>
                          <a:effectLst/>
                          <a:latin typeface="Calibri" panose="020F0502020204030204" pitchFamily="34" charset="0"/>
                        </a:rPr>
                        <a:t>H6</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Bij inrijden in deze zone :  kan er extra op de baan ‘20km/u’ geschilderd worden = woonerf</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635882"/>
                  </a:ext>
                </a:extLst>
              </a:tr>
              <a:tr h="168984">
                <a:tc>
                  <a:txBody>
                    <a:bodyPr/>
                    <a:lstStyle/>
                    <a:p>
                      <a:pPr algn="ctr" fontAlgn="t"/>
                      <a:r>
                        <a:rPr lang="en-GB" sz="1200" b="0" i="0" u="none" strike="noStrike">
                          <a:solidFill>
                            <a:srgbClr val="000000"/>
                          </a:solidFill>
                          <a:effectLst/>
                          <a:latin typeface="Calibri" panose="020F0502020204030204" pitchFamily="34" charset="0"/>
                        </a:rPr>
                        <a:t>H7</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Tussen </a:t>
                      </a:r>
                      <a:r>
                        <a:rPr lang="nl-BE" sz="1200" b="1" i="0" u="none" strike="noStrike">
                          <a:solidFill>
                            <a:srgbClr val="000000"/>
                          </a:solidFill>
                          <a:effectLst/>
                          <a:latin typeface="Calibri" panose="020F0502020204030204" pitchFamily="34" charset="0"/>
                        </a:rPr>
                        <a:t>Hoek 155-159 zijn 2 paaltjes weg</a:t>
                      </a:r>
                      <a:r>
                        <a:rPr lang="nl-BE" sz="1200" b="0" i="0" u="none" strike="noStrike">
                          <a:solidFill>
                            <a:srgbClr val="000000"/>
                          </a:solidFill>
                          <a:effectLst/>
                          <a:latin typeface="Calibri" panose="020F0502020204030204" pitchFamily="34" charset="0"/>
                        </a:rPr>
                        <a:t> , graag terug plaatsen </a:t>
                      </a:r>
                      <a:r>
                        <a:rPr lang="nl-BE" sz="1200" b="0" i="0" u="none" strike="noStrike">
                          <a:solidFill>
                            <a:srgbClr val="000000"/>
                          </a:solidFill>
                          <a:effectLst/>
                          <a:latin typeface="Wingdings" panose="05000000000000000000" pitchFamily="2" charset="2"/>
                        </a:rPr>
                        <a:t>à</a:t>
                      </a:r>
                      <a:r>
                        <a:rPr lang="nl-BE" sz="1200" b="0" i="0" u="none" strike="noStrike">
                          <a:solidFill>
                            <a:srgbClr val="000000"/>
                          </a:solidFill>
                          <a:effectLst/>
                          <a:latin typeface="Calibri" panose="020F0502020204030204" pitchFamily="34" charset="0"/>
                        </a:rPr>
                        <a:t> melding gemaakt</a:t>
                      </a:r>
                      <a:endParaRPr lang="nl-BE" sz="1200" b="0" i="0" u="none" strike="noStrike">
                        <a:solidFill>
                          <a:srgbClr val="000000"/>
                        </a:solidFill>
                        <a:effectLst/>
                        <a:latin typeface="Symbol" panose="05050102010706020507" pitchFamily="18" charset="2"/>
                      </a:endParaRP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3519207"/>
                  </a:ext>
                </a:extLst>
              </a:tr>
              <a:tr h="337968">
                <a:tc>
                  <a:txBody>
                    <a:bodyPr/>
                    <a:lstStyle/>
                    <a:p>
                      <a:pPr algn="ctr" fontAlgn="t"/>
                      <a:r>
                        <a:rPr lang="en-GB" sz="1200" b="0" i="0" u="none" strike="noStrike">
                          <a:solidFill>
                            <a:srgbClr val="000000"/>
                          </a:solidFill>
                          <a:effectLst/>
                          <a:latin typeface="Calibri" panose="020F0502020204030204" pitchFamily="34" charset="0"/>
                        </a:rPr>
                        <a:t>H8</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Scherpe hoek ong 139 : fietsers snijden bocht af tot vlak aan voordeur : kan hier iets ter beveiliging komen ? spiegel ? paaltjes beide zijden van de voordeur ? of fietsremmer? </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1349020"/>
                  </a:ext>
                </a:extLst>
              </a:tr>
              <a:tr h="168984">
                <a:tc>
                  <a:txBody>
                    <a:bodyPr/>
                    <a:lstStyle/>
                    <a:p>
                      <a:pPr algn="ctr" fontAlgn="t"/>
                      <a:r>
                        <a:rPr lang="en-GB" sz="1200" b="0" i="0" u="none" strike="noStrike">
                          <a:solidFill>
                            <a:srgbClr val="000000"/>
                          </a:solidFill>
                          <a:effectLst/>
                          <a:latin typeface="Calibri" panose="020F0502020204030204" pitchFamily="34" charset="0"/>
                        </a:rPr>
                        <a:t>H9</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Aan Gamsterstraat: </a:t>
                      </a:r>
                      <a:r>
                        <a:rPr lang="nl-BE" sz="1200" b="1" i="0" u="none" strike="noStrike">
                          <a:solidFill>
                            <a:srgbClr val="000000"/>
                          </a:solidFill>
                          <a:effectLst/>
                          <a:latin typeface="Calibri" panose="020F0502020204030204" pitchFamily="34" charset="0"/>
                        </a:rPr>
                        <a:t>rooster van boom = stuk</a:t>
                      </a:r>
                      <a:r>
                        <a:rPr lang="nl-BE" sz="1200" b="0" i="0" u="none" strike="noStrike">
                          <a:solidFill>
                            <a:srgbClr val="000000"/>
                          </a:solidFill>
                          <a:effectLst/>
                          <a:latin typeface="Calibri" panose="020F0502020204030204" pitchFamily="34" charset="0"/>
                        </a:rPr>
                        <a:t> door draaien vrachtwagen voor nieuwbouwwoningen </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270194"/>
                  </a:ext>
                </a:extLst>
              </a:tr>
              <a:tr h="168984">
                <a:tc>
                  <a:txBody>
                    <a:bodyPr/>
                    <a:lstStyle/>
                    <a:p>
                      <a:pPr algn="ctr" fontAlgn="t"/>
                      <a:r>
                        <a:rPr lang="en-GB" sz="1200" b="0" i="0" u="none" strike="noStrike">
                          <a:solidFill>
                            <a:srgbClr val="000000"/>
                          </a:solidFill>
                          <a:effectLst/>
                          <a:latin typeface="Calibri" panose="020F0502020204030204" pitchFamily="34" charset="0"/>
                        </a:rPr>
                        <a:t>H10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Buurtweg : door bouw woning dient buurtweg iets verschoven te worden en doorgang gemaakt  = wandelrouteknooppunt</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8510104"/>
                  </a:ext>
                </a:extLst>
              </a:tr>
              <a:tr h="168984">
                <a:tc>
                  <a:txBody>
                    <a:bodyPr/>
                    <a:lstStyle/>
                    <a:p>
                      <a:pPr algn="ctr" fontAlgn="t"/>
                      <a:r>
                        <a:rPr lang="en-GB" sz="1200" b="0" i="0" u="none" strike="noStrike">
                          <a:solidFill>
                            <a:srgbClr val="000000"/>
                          </a:solidFill>
                          <a:effectLst/>
                          <a:latin typeface="Calibri" panose="020F0502020204030204" pitchFamily="34" charset="0"/>
                        </a:rPr>
                        <a:t>H11</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Times New Roman" panose="02020603050405020304" pitchFamily="18" charset="0"/>
                        </a:rPr>
                        <a:t> </a:t>
                      </a:r>
                      <a:r>
                        <a:rPr lang="nl-BE" sz="1200" b="0" i="0" u="none" strike="noStrike">
                          <a:solidFill>
                            <a:srgbClr val="000000"/>
                          </a:solidFill>
                          <a:effectLst/>
                          <a:latin typeface="Calibri" panose="020F0502020204030204" pitchFamily="34" charset="0"/>
                        </a:rPr>
                        <a:t>Kleistraat :  parkeren voor Musette in de wijk</a:t>
                      </a:r>
                      <a:endParaRPr lang="nl-BE" sz="1200" b="0" i="0" u="none" strike="noStrike">
                        <a:solidFill>
                          <a:srgbClr val="000000"/>
                        </a:solidFill>
                        <a:effectLst/>
                        <a:latin typeface="Symbol" panose="05050102010706020507" pitchFamily="18" charset="2"/>
                      </a:endParaRP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847623"/>
                  </a:ext>
                </a:extLst>
              </a:tr>
              <a:tr h="168984">
                <a:tc>
                  <a:txBody>
                    <a:bodyPr/>
                    <a:lstStyle/>
                    <a:p>
                      <a:pPr algn="ctr" fontAlgn="t"/>
                      <a:r>
                        <a:rPr lang="en-GB" sz="1200" b="0" i="0" u="none" strike="noStrike">
                          <a:solidFill>
                            <a:srgbClr val="000000"/>
                          </a:solidFill>
                          <a:effectLst/>
                          <a:latin typeface="Calibri" panose="020F0502020204030204" pitchFamily="34" charset="0"/>
                        </a:rPr>
                        <a:t>H12</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Uitrit uit Hoek/Kleistraat naar Kapelstraat : </a:t>
                      </a:r>
                      <a:r>
                        <a:rPr lang="nl-BE" sz="1200" b="1" i="0" u="none" strike="noStrike">
                          <a:solidFill>
                            <a:srgbClr val="000000"/>
                          </a:solidFill>
                          <a:effectLst/>
                          <a:latin typeface="Calibri" panose="020F0502020204030204" pitchFamily="34" charset="0"/>
                        </a:rPr>
                        <a:t>zicht is heel beperkt</a:t>
                      </a:r>
                      <a:r>
                        <a:rPr lang="nl-BE" sz="1200" b="0" i="0" u="none" strike="noStrike">
                          <a:solidFill>
                            <a:srgbClr val="000000"/>
                          </a:solidFill>
                          <a:effectLst/>
                          <a:latin typeface="Calibri" panose="020F0502020204030204" pitchFamily="34" charset="0"/>
                        </a:rPr>
                        <a:t>, graag beplanting weg/lager</a:t>
                      </a:r>
                    </a:p>
                  </a:txBody>
                  <a:tcPr marL="8449" marR="8449" marT="84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449" marR="8449" marT="84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 </a:t>
                      </a:r>
                    </a:p>
                  </a:txBody>
                  <a:tcPr marL="8449" marR="8449" marT="84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6772186"/>
                  </a:ext>
                </a:extLst>
              </a:tr>
            </a:tbl>
          </a:graphicData>
        </a:graphic>
      </p:graphicFrame>
    </p:spTree>
    <p:extLst>
      <p:ext uri="{BB962C8B-B14F-4D97-AF65-F5344CB8AC3E}">
        <p14:creationId xmlns:p14="http://schemas.microsoft.com/office/powerpoint/2010/main" val="802166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485798" y="112535"/>
            <a:ext cx="7368716" cy="646331"/>
          </a:xfrm>
          <a:prstGeom prst="rect">
            <a:avLst/>
          </a:prstGeom>
          <a:solidFill>
            <a:schemeClr val="accent6">
              <a:lumMod val="20000"/>
              <a:lumOff val="80000"/>
            </a:schemeClr>
          </a:solidFill>
        </p:spPr>
        <p:txBody>
          <a:bodyPr wrap="square">
            <a:spAutoFit/>
          </a:bodyPr>
          <a:lstStyle/>
          <a:p>
            <a:r>
              <a:rPr lang="en-GB" sz="3600" dirty="0"/>
              <a:t>We </a:t>
            </a:r>
            <a:r>
              <a:rPr lang="en-GB" sz="3600" dirty="0" err="1"/>
              <a:t>nemen</a:t>
            </a:r>
            <a:r>
              <a:rPr lang="en-GB" sz="3600" dirty="0"/>
              <a:t> mee ….. </a:t>
            </a:r>
            <a:r>
              <a:rPr lang="en-GB" sz="3600" dirty="0" err="1"/>
              <a:t>en</a:t>
            </a:r>
            <a:r>
              <a:rPr lang="en-GB" sz="3600" dirty="0"/>
              <a:t> </a:t>
            </a:r>
            <a:r>
              <a:rPr lang="en-GB" sz="3600" dirty="0" err="1"/>
              <a:t>brengen</a:t>
            </a:r>
            <a:r>
              <a:rPr lang="en-GB" sz="3600" dirty="0"/>
              <a:t> </a:t>
            </a:r>
            <a:r>
              <a:rPr lang="en-GB" sz="3600" dirty="0" err="1"/>
              <a:t>terug</a:t>
            </a:r>
            <a:r>
              <a:rPr lang="en-GB" sz="3600" dirty="0"/>
              <a:t>?</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37</a:t>
            </a:fld>
            <a:endParaRPr lang="en-GB"/>
          </a:p>
        </p:txBody>
      </p:sp>
      <p:graphicFrame>
        <p:nvGraphicFramePr>
          <p:cNvPr id="7" name="Tabel 6">
            <a:extLst>
              <a:ext uri="{FF2B5EF4-FFF2-40B4-BE49-F238E27FC236}">
                <a16:creationId xmlns:a16="http://schemas.microsoft.com/office/drawing/2014/main" id="{54D63504-4C0D-44ED-BE04-B1FB30DB7CA3}"/>
              </a:ext>
            </a:extLst>
          </p:cNvPr>
          <p:cNvGraphicFramePr>
            <a:graphicFrameLocks noGrp="1"/>
          </p:cNvGraphicFramePr>
          <p:nvPr>
            <p:extLst>
              <p:ext uri="{D42A27DB-BD31-4B8C-83A1-F6EECF244321}">
                <p14:modId xmlns:p14="http://schemas.microsoft.com/office/powerpoint/2010/main" val="2381190014"/>
              </p:ext>
            </p:extLst>
          </p:nvPr>
        </p:nvGraphicFramePr>
        <p:xfrm>
          <a:off x="456062" y="1542309"/>
          <a:ext cx="10515601" cy="1828243"/>
        </p:xfrm>
        <a:graphic>
          <a:graphicData uri="http://schemas.openxmlformats.org/drawingml/2006/table">
            <a:tbl>
              <a:tblPr/>
              <a:tblGrid>
                <a:gridCol w="556504">
                  <a:extLst>
                    <a:ext uri="{9D8B030D-6E8A-4147-A177-3AD203B41FA5}">
                      <a16:colId xmlns:a16="http://schemas.microsoft.com/office/drawing/2014/main" val="675869890"/>
                    </a:ext>
                  </a:extLst>
                </a:gridCol>
                <a:gridCol w="8266398">
                  <a:extLst>
                    <a:ext uri="{9D8B030D-6E8A-4147-A177-3AD203B41FA5}">
                      <a16:colId xmlns:a16="http://schemas.microsoft.com/office/drawing/2014/main" val="3556962520"/>
                    </a:ext>
                  </a:extLst>
                </a:gridCol>
                <a:gridCol w="892725">
                  <a:extLst>
                    <a:ext uri="{9D8B030D-6E8A-4147-A177-3AD203B41FA5}">
                      <a16:colId xmlns:a16="http://schemas.microsoft.com/office/drawing/2014/main" val="61229870"/>
                    </a:ext>
                  </a:extLst>
                </a:gridCol>
                <a:gridCol w="799974">
                  <a:extLst>
                    <a:ext uri="{9D8B030D-6E8A-4147-A177-3AD203B41FA5}">
                      <a16:colId xmlns:a16="http://schemas.microsoft.com/office/drawing/2014/main" val="1885056225"/>
                    </a:ext>
                  </a:extLst>
                </a:gridCol>
              </a:tblGrid>
              <a:tr h="304338">
                <a:tc>
                  <a:txBody>
                    <a:bodyPr/>
                    <a:lstStyle/>
                    <a:p>
                      <a:pPr algn="ctr" fontAlgn="t"/>
                      <a:r>
                        <a:rPr lang="en-GB" sz="1200" b="0" i="0" u="none" strike="noStrike">
                          <a:solidFill>
                            <a:srgbClr val="000000"/>
                          </a:solidFill>
                          <a:effectLst/>
                          <a:latin typeface="Calibri" panose="020F0502020204030204" pitchFamily="34" charset="0"/>
                        </a:rPr>
                        <a:t> </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GB" sz="1200" b="1" i="0" u="sng" strike="noStrike">
                          <a:solidFill>
                            <a:srgbClr val="000000"/>
                          </a:solidFill>
                          <a:effectLst/>
                          <a:latin typeface="Calibri" panose="020F0502020204030204" pitchFamily="34" charset="0"/>
                        </a:rPr>
                        <a:t>Hoek - Schorrezicht</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panose="020F0502020204030204" pitchFamily="34" charset="0"/>
                        </a:rPr>
                        <a:t>Melding</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alibri" panose="020F0502020204030204" pitchFamily="34" charset="0"/>
                        </a:rPr>
                        <a:t>Update</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2465630"/>
                  </a:ext>
                </a:extLst>
              </a:tr>
              <a:tr h="347815">
                <a:tc>
                  <a:txBody>
                    <a:bodyPr/>
                    <a:lstStyle/>
                    <a:p>
                      <a:pPr algn="ctr" fontAlgn="t"/>
                      <a:r>
                        <a:rPr lang="en-GB" sz="1200" b="0" i="0" u="none" strike="noStrike">
                          <a:solidFill>
                            <a:srgbClr val="000000"/>
                          </a:solidFill>
                          <a:effectLst/>
                          <a:latin typeface="Calibri" panose="020F0502020204030204" pitchFamily="34" charset="0"/>
                        </a:rPr>
                        <a:t>HS1</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Vraag hondenweide </a:t>
                      </a:r>
                      <a:r>
                        <a:rPr lang="nl-BE" sz="1200" b="0" i="0" u="none" strike="noStrike">
                          <a:solidFill>
                            <a:srgbClr val="000000"/>
                          </a:solidFill>
                          <a:effectLst/>
                          <a:latin typeface="Wingdings" panose="05000000000000000000" pitchFamily="2" charset="2"/>
                        </a:rPr>
                        <a:t>à</a:t>
                      </a:r>
                      <a:r>
                        <a:rPr lang="nl-BE" sz="1200" b="0" i="0" u="none" strike="noStrike">
                          <a:solidFill>
                            <a:srgbClr val="000000"/>
                          </a:solidFill>
                          <a:effectLst/>
                          <a:latin typeface="Calibri" panose="020F0502020204030204" pitchFamily="34" charset="0"/>
                        </a:rPr>
                        <a:t> kon niet waar het was , schepen Sanchez wil plaats voorzien in het deel waar nu de berg zand ligt als een meerderheid van de bewoners hiermee akkoord is. </a:t>
                      </a:r>
                      <a:endParaRPr lang="nl-BE" sz="1200" b="0" i="0" u="none" strike="noStrike">
                        <a:solidFill>
                          <a:srgbClr val="000000"/>
                        </a:solidFill>
                        <a:effectLst/>
                        <a:latin typeface="Symbol" panose="05050102010706020507" pitchFamily="18" charset="2"/>
                      </a:endParaRP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488680"/>
                  </a:ext>
                </a:extLst>
              </a:tr>
              <a:tr h="173907">
                <a:tc>
                  <a:txBody>
                    <a:bodyPr/>
                    <a:lstStyle/>
                    <a:p>
                      <a:pPr algn="ctr" fontAlgn="t"/>
                      <a:r>
                        <a:rPr lang="en-GB" sz="1200" b="0" i="0" u="none" strike="noStrike">
                          <a:solidFill>
                            <a:srgbClr val="000000"/>
                          </a:solidFill>
                          <a:effectLst/>
                          <a:latin typeface="Calibri" panose="020F0502020204030204" pitchFamily="34" charset="0"/>
                        </a:rPr>
                        <a:t>HS2</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Aan Schorrezicht wordt het paadje naar beneden gebruikt als mountainbikeparcours</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8122142"/>
                  </a:ext>
                </a:extLst>
              </a:tr>
              <a:tr h="173907">
                <a:tc>
                  <a:txBody>
                    <a:bodyPr/>
                    <a:lstStyle/>
                    <a:p>
                      <a:pPr algn="ctr" fontAlgn="t"/>
                      <a:r>
                        <a:rPr lang="en-GB" sz="1200" b="0" i="0" u="none" strike="noStrike">
                          <a:solidFill>
                            <a:srgbClr val="000000"/>
                          </a:solidFill>
                          <a:effectLst/>
                          <a:latin typeface="Calibri" panose="020F0502020204030204" pitchFamily="34" charset="0"/>
                        </a:rPr>
                        <a:t>HS3</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Straatnaambordjes + huisnummers + borden ‘doodlopend’ aan alle inritten van Lamotlei-Burtonlei –Colibrilei</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4406730"/>
                  </a:ext>
                </a:extLst>
              </a:tr>
              <a:tr h="173907">
                <a:tc>
                  <a:txBody>
                    <a:bodyPr/>
                    <a:lstStyle/>
                    <a:p>
                      <a:pPr algn="ctr" fontAlgn="t"/>
                      <a:r>
                        <a:rPr lang="en-GB" sz="1200" b="0" i="0" u="none" strike="noStrike">
                          <a:solidFill>
                            <a:srgbClr val="000000"/>
                          </a:solidFill>
                          <a:effectLst/>
                          <a:latin typeface="Calibri" panose="020F0502020204030204" pitchFamily="34" charset="0"/>
                        </a:rPr>
                        <a:t>HS4</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Times New Roman" panose="02020603050405020304" pitchFamily="18" charset="0"/>
                        </a:rPr>
                        <a:t> </a:t>
                      </a:r>
                      <a:r>
                        <a:rPr lang="nl-BE" sz="1200" b="0" i="0" u="none" strike="noStrike">
                          <a:solidFill>
                            <a:srgbClr val="000000"/>
                          </a:solidFill>
                          <a:effectLst/>
                          <a:latin typeface="Calibri" panose="020F0502020204030204" pitchFamily="34" charset="0"/>
                        </a:rPr>
                        <a:t>Kerstboom zetten achter het gebouw, op de ‘groene vinger’, niet waar het vorig jaar stond; erfdienstbaarheid Schorrezicht hier</a:t>
                      </a:r>
                      <a:endParaRPr lang="nl-BE" sz="1200" b="0" i="0" u="none" strike="noStrike">
                        <a:solidFill>
                          <a:srgbClr val="000000"/>
                        </a:solidFill>
                        <a:effectLst/>
                        <a:latin typeface="Symbol" panose="05050102010706020507" pitchFamily="18" charset="2"/>
                      </a:endParaRP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240241"/>
                  </a:ext>
                </a:extLst>
              </a:tr>
              <a:tr h="173907">
                <a:tc>
                  <a:txBody>
                    <a:bodyPr/>
                    <a:lstStyle/>
                    <a:p>
                      <a:pPr algn="ctr" fontAlgn="t"/>
                      <a:r>
                        <a:rPr lang="en-GB" sz="1200" b="0" i="0" u="none" strike="noStrike">
                          <a:solidFill>
                            <a:srgbClr val="000000"/>
                          </a:solidFill>
                          <a:effectLst/>
                          <a:latin typeface="Calibri" panose="020F0502020204030204" pitchFamily="34" charset="0"/>
                        </a:rPr>
                        <a:t>HS5</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Snelheid Brouwerslei blijft een probleem </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6426284"/>
                  </a:ext>
                </a:extLst>
              </a:tr>
              <a:tr h="173907">
                <a:tc>
                  <a:txBody>
                    <a:bodyPr/>
                    <a:lstStyle/>
                    <a:p>
                      <a:pPr algn="ctr" fontAlgn="t"/>
                      <a:r>
                        <a:rPr lang="en-GB" sz="1200" b="0" i="0" u="none" strike="noStrike">
                          <a:solidFill>
                            <a:srgbClr val="000000"/>
                          </a:solidFill>
                          <a:effectLst/>
                          <a:latin typeface="Calibri" panose="020F0502020204030204" pitchFamily="34" charset="0"/>
                        </a:rPr>
                        <a:t>HS6</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Uitrit uit parking in de Bouwerslei : zicht ook beperkt en gevaarlijk want direct op het fietspad </a:t>
                      </a:r>
                      <a:r>
                        <a:rPr lang="nl-BE" sz="1200" b="0" i="0" u="none" strike="noStrike">
                          <a:solidFill>
                            <a:srgbClr val="000000"/>
                          </a:solidFill>
                          <a:effectLst/>
                          <a:latin typeface="Wingdings" panose="05000000000000000000" pitchFamily="2" charset="2"/>
                        </a:rPr>
                        <a:t>à</a:t>
                      </a:r>
                      <a:r>
                        <a:rPr lang="nl-BE" sz="1200" b="0" i="0" u="none" strike="noStrike">
                          <a:solidFill>
                            <a:srgbClr val="000000"/>
                          </a:solidFill>
                          <a:effectLst/>
                          <a:latin typeface="Calibri" panose="020F0502020204030204" pitchFamily="34" charset="0"/>
                        </a:rPr>
                        <a:t>beplanting ook weg of lager </a:t>
                      </a:r>
                      <a:endParaRPr lang="nl-BE" sz="1200" b="0" i="0" u="none" strike="noStrike">
                        <a:solidFill>
                          <a:srgbClr val="000000"/>
                        </a:solidFill>
                        <a:effectLst/>
                        <a:latin typeface="Symbol" panose="05050102010706020507" pitchFamily="18" charset="2"/>
                      </a:endParaRP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875481"/>
                  </a:ext>
                </a:extLst>
              </a:tr>
              <a:tr h="173907">
                <a:tc>
                  <a:txBody>
                    <a:bodyPr/>
                    <a:lstStyle/>
                    <a:p>
                      <a:pPr algn="ctr" fontAlgn="t"/>
                      <a:r>
                        <a:rPr lang="en-GB" sz="1200" b="0" i="0" u="none" strike="noStrike">
                          <a:solidFill>
                            <a:srgbClr val="000000"/>
                          </a:solidFill>
                          <a:effectLst/>
                          <a:latin typeface="Calibri" panose="020F0502020204030204" pitchFamily="34" charset="0"/>
                        </a:rPr>
                        <a:t>HS7</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200" b="0" i="0" u="none" strike="noStrike">
                          <a:solidFill>
                            <a:srgbClr val="000000"/>
                          </a:solidFill>
                          <a:effectLst/>
                          <a:latin typeface="Calibri" panose="020F0502020204030204" pitchFamily="34" charset="0"/>
                        </a:rPr>
                        <a:t>Fietspad rond punt Kapelstraat richting Terhagen/Schorre: geen duidelijkheid waar voetgangers moeten gaan</a:t>
                      </a:r>
                    </a:p>
                  </a:txBody>
                  <a:tcPr marL="8695" marR="8695" marT="8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GB" sz="1200" b="0" i="0" u="none" strike="noStrike">
                          <a:solidFill>
                            <a:srgbClr val="000000"/>
                          </a:solidFill>
                          <a:effectLst/>
                          <a:latin typeface="Calibri" panose="020F0502020204030204" pitchFamily="34" charset="0"/>
                        </a:rPr>
                        <a:t>26/09/2020</a:t>
                      </a:r>
                    </a:p>
                  </a:txBody>
                  <a:tcPr marL="8695" marR="8695" marT="869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200" b="0" i="0" u="none" strike="noStrike" dirty="0">
                          <a:solidFill>
                            <a:srgbClr val="000000"/>
                          </a:solidFill>
                          <a:effectLst/>
                          <a:latin typeface="Calibri" panose="020F0502020204030204" pitchFamily="34" charset="0"/>
                        </a:rPr>
                        <a:t> </a:t>
                      </a:r>
                    </a:p>
                  </a:txBody>
                  <a:tcPr marL="8695" marR="8695" marT="8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5337281"/>
                  </a:ext>
                </a:extLst>
              </a:tr>
            </a:tbl>
          </a:graphicData>
        </a:graphic>
      </p:graphicFrame>
    </p:spTree>
    <p:extLst>
      <p:ext uri="{BB962C8B-B14F-4D97-AF65-F5344CB8AC3E}">
        <p14:creationId xmlns:p14="http://schemas.microsoft.com/office/powerpoint/2010/main" val="3916874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333922" y="136525"/>
            <a:ext cx="4396914" cy="523220"/>
          </a:xfrm>
          <a:prstGeom prst="rect">
            <a:avLst/>
          </a:prstGeom>
          <a:solidFill>
            <a:schemeClr val="accent6">
              <a:lumMod val="20000"/>
              <a:lumOff val="80000"/>
            </a:schemeClr>
          </a:solidFill>
        </p:spPr>
        <p:txBody>
          <a:bodyPr wrap="square">
            <a:spAutoFit/>
          </a:bodyPr>
          <a:lstStyle/>
          <a:p>
            <a:pPr algn="ctr"/>
            <a:r>
              <a:rPr lang="en-GB" sz="2800" dirty="0"/>
              <a:t>2. Project St. Catharina </a:t>
            </a:r>
            <a:r>
              <a:rPr lang="en-GB" sz="2800" dirty="0" err="1"/>
              <a:t>kerk</a:t>
            </a:r>
            <a:endParaRPr lang="en-GB" sz="28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4</a:t>
            </a:fld>
            <a:endParaRPr lang="en-GB"/>
          </a:p>
        </p:txBody>
      </p:sp>
      <p:pic>
        <p:nvPicPr>
          <p:cNvPr id="7" name="Afbeelding 6">
            <a:extLst>
              <a:ext uri="{FF2B5EF4-FFF2-40B4-BE49-F238E27FC236}">
                <a16:creationId xmlns:a16="http://schemas.microsoft.com/office/drawing/2014/main" id="{B2EF5111-EE54-E7C9-AC81-D4A8026363EA}"/>
              </a:ext>
            </a:extLst>
          </p:cNvPr>
          <p:cNvPicPr>
            <a:picLocks noChangeAspect="1"/>
          </p:cNvPicPr>
          <p:nvPr/>
        </p:nvPicPr>
        <p:blipFill>
          <a:blip r:embed="rId3"/>
          <a:stretch>
            <a:fillRect/>
          </a:stretch>
        </p:blipFill>
        <p:spPr>
          <a:xfrm>
            <a:off x="278734" y="3447767"/>
            <a:ext cx="5253645" cy="2664425"/>
          </a:xfrm>
          <a:prstGeom prst="rect">
            <a:avLst/>
          </a:prstGeom>
        </p:spPr>
      </p:pic>
      <p:sp>
        <p:nvSpPr>
          <p:cNvPr id="9" name="Tekstvak 8">
            <a:extLst>
              <a:ext uri="{FF2B5EF4-FFF2-40B4-BE49-F238E27FC236}">
                <a16:creationId xmlns:a16="http://schemas.microsoft.com/office/drawing/2014/main" id="{2BAC9C1F-8CBD-3310-8776-10BA35F80B30}"/>
              </a:ext>
            </a:extLst>
          </p:cNvPr>
          <p:cNvSpPr txBox="1"/>
          <p:nvPr/>
        </p:nvSpPr>
        <p:spPr>
          <a:xfrm>
            <a:off x="3333922" y="745808"/>
            <a:ext cx="4732020" cy="523220"/>
          </a:xfrm>
          <a:prstGeom prst="rect">
            <a:avLst/>
          </a:prstGeom>
          <a:noFill/>
        </p:spPr>
        <p:txBody>
          <a:bodyPr wrap="square">
            <a:spAutoFit/>
          </a:bodyPr>
          <a:lstStyle/>
          <a:p>
            <a:r>
              <a:rPr lang="en-GB" sz="2800" dirty="0">
                <a:solidFill>
                  <a:srgbClr val="0000FF"/>
                </a:solidFill>
              </a:rPr>
              <a:t>https://helpendehandjes.be/</a:t>
            </a:r>
          </a:p>
        </p:txBody>
      </p:sp>
      <p:pic>
        <p:nvPicPr>
          <p:cNvPr id="11" name="Afbeelding 10">
            <a:extLst>
              <a:ext uri="{FF2B5EF4-FFF2-40B4-BE49-F238E27FC236}">
                <a16:creationId xmlns:a16="http://schemas.microsoft.com/office/drawing/2014/main" id="{B3D4CD00-C33B-6592-496A-C61817C146FC}"/>
              </a:ext>
            </a:extLst>
          </p:cNvPr>
          <p:cNvPicPr>
            <a:picLocks noChangeAspect="1"/>
          </p:cNvPicPr>
          <p:nvPr/>
        </p:nvPicPr>
        <p:blipFill>
          <a:blip r:embed="rId4"/>
          <a:stretch>
            <a:fillRect/>
          </a:stretch>
        </p:blipFill>
        <p:spPr>
          <a:xfrm>
            <a:off x="9267418" y="1617869"/>
            <a:ext cx="2276190" cy="3580952"/>
          </a:xfrm>
          <a:prstGeom prst="rect">
            <a:avLst/>
          </a:prstGeom>
        </p:spPr>
      </p:pic>
      <p:sp>
        <p:nvSpPr>
          <p:cNvPr id="13" name="Tekstvak 12">
            <a:extLst>
              <a:ext uri="{FF2B5EF4-FFF2-40B4-BE49-F238E27FC236}">
                <a16:creationId xmlns:a16="http://schemas.microsoft.com/office/drawing/2014/main" id="{624ABB7E-EFAC-4A19-D7CF-C3B553C9223D}"/>
              </a:ext>
            </a:extLst>
          </p:cNvPr>
          <p:cNvSpPr txBox="1"/>
          <p:nvPr/>
        </p:nvSpPr>
        <p:spPr>
          <a:xfrm>
            <a:off x="2759916" y="1329970"/>
            <a:ext cx="6097384" cy="2308324"/>
          </a:xfrm>
          <a:prstGeom prst="rect">
            <a:avLst/>
          </a:prstGeom>
          <a:noFill/>
        </p:spPr>
        <p:txBody>
          <a:bodyPr wrap="square">
            <a:spAutoFit/>
          </a:bodyPr>
          <a:lstStyle/>
          <a:p>
            <a:r>
              <a:rPr lang="nl-BE" dirty="0"/>
              <a:t>Wij, Tamara Nolens en Sven Van de Velde zijn de trotse ouders van </a:t>
            </a:r>
            <a:r>
              <a:rPr lang="nl-BE" dirty="0" err="1"/>
              <a:t>Tomeo</a:t>
            </a:r>
            <a:r>
              <a:rPr lang="nl-BE" dirty="0"/>
              <a:t> en </a:t>
            </a:r>
            <a:r>
              <a:rPr lang="nl-BE" dirty="0" err="1"/>
              <a:t>Oa</a:t>
            </a:r>
            <a:r>
              <a:rPr lang="nl-BE" dirty="0"/>
              <a:t>. </a:t>
            </a:r>
            <a:r>
              <a:rPr lang="nl-BE" dirty="0" err="1"/>
              <a:t>Oa</a:t>
            </a:r>
            <a:r>
              <a:rPr lang="nl-BE" dirty="0"/>
              <a:t> heeft het zeldzaam syndroom SYNGAP1 en zal nooit zelfstandig kunnen wonen. We gaan deze uitdaging dan ook positief aanpakken door een project te verwezenlijken waar onze dochter en andere mensen met een beperking een thuis, een werkplek en een stukje geluk in de maatschappij kunnen innemen. </a:t>
            </a:r>
          </a:p>
          <a:p>
            <a:endParaRPr lang="nl-BE" dirty="0"/>
          </a:p>
        </p:txBody>
      </p:sp>
    </p:spTree>
    <p:extLst>
      <p:ext uri="{BB962C8B-B14F-4D97-AF65-F5344CB8AC3E}">
        <p14:creationId xmlns:p14="http://schemas.microsoft.com/office/powerpoint/2010/main" val="539646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333922" y="136525"/>
            <a:ext cx="4114800" cy="523220"/>
          </a:xfrm>
          <a:prstGeom prst="rect">
            <a:avLst/>
          </a:prstGeom>
          <a:solidFill>
            <a:schemeClr val="accent6">
              <a:lumMod val="20000"/>
              <a:lumOff val="80000"/>
            </a:schemeClr>
          </a:solidFill>
        </p:spPr>
        <p:txBody>
          <a:bodyPr wrap="square">
            <a:spAutoFit/>
          </a:bodyPr>
          <a:lstStyle/>
          <a:p>
            <a:pPr algn="ctr"/>
            <a:r>
              <a:rPr lang="en-GB" sz="2800" dirty="0"/>
              <a:t>3. De </a:t>
            </a:r>
            <a:r>
              <a:rPr lang="en-GB" sz="2800" dirty="0" err="1"/>
              <a:t>Schorre</a:t>
            </a:r>
            <a:endParaRPr lang="en-GB" sz="28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5</a:t>
            </a:fld>
            <a:endParaRPr lang="en-GB"/>
          </a:p>
        </p:txBody>
      </p:sp>
    </p:spTree>
    <p:extLst>
      <p:ext uri="{BB962C8B-B14F-4D97-AF65-F5344CB8AC3E}">
        <p14:creationId xmlns:p14="http://schemas.microsoft.com/office/powerpoint/2010/main" val="2147780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333922" y="136525"/>
            <a:ext cx="4937242" cy="954107"/>
          </a:xfrm>
          <a:prstGeom prst="rect">
            <a:avLst/>
          </a:prstGeom>
          <a:solidFill>
            <a:schemeClr val="accent6">
              <a:lumMod val="20000"/>
              <a:lumOff val="80000"/>
            </a:schemeClr>
          </a:solidFill>
        </p:spPr>
        <p:txBody>
          <a:bodyPr wrap="square">
            <a:spAutoFit/>
          </a:bodyPr>
          <a:lstStyle/>
          <a:p>
            <a:pPr algn="ctr"/>
            <a:r>
              <a:rPr lang="en-GB" sz="2800" dirty="0"/>
              <a:t>4. Verondieping – </a:t>
            </a:r>
            <a:r>
              <a:rPr lang="en-GB" sz="2800" dirty="0" err="1"/>
              <a:t>Deelgebied</a:t>
            </a:r>
            <a:r>
              <a:rPr lang="en-GB" sz="2800" dirty="0"/>
              <a:t> 2</a:t>
            </a:r>
          </a:p>
          <a:p>
            <a:pPr algn="ctr"/>
            <a:r>
              <a:rPr lang="en-GB" sz="2800" dirty="0" err="1"/>
              <a:t>Stuurgroep</a:t>
            </a:r>
            <a:endParaRPr lang="en-GB" sz="28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6</a:t>
            </a:fld>
            <a:endParaRPr lang="en-GB"/>
          </a:p>
        </p:txBody>
      </p:sp>
      <p:sp>
        <p:nvSpPr>
          <p:cNvPr id="8" name="Tekstvak 7">
            <a:extLst>
              <a:ext uri="{FF2B5EF4-FFF2-40B4-BE49-F238E27FC236}">
                <a16:creationId xmlns:a16="http://schemas.microsoft.com/office/drawing/2014/main" id="{2C70FEED-8290-4D70-1A70-721958BD8511}"/>
              </a:ext>
            </a:extLst>
          </p:cNvPr>
          <p:cNvSpPr txBox="1"/>
          <p:nvPr/>
        </p:nvSpPr>
        <p:spPr>
          <a:xfrm>
            <a:off x="3589020" y="1117235"/>
            <a:ext cx="6097384" cy="369332"/>
          </a:xfrm>
          <a:prstGeom prst="rect">
            <a:avLst/>
          </a:prstGeom>
          <a:noFill/>
        </p:spPr>
        <p:txBody>
          <a:bodyPr wrap="square">
            <a:spAutoFit/>
          </a:bodyPr>
          <a:lstStyle/>
          <a:p>
            <a:r>
              <a:rPr lang="en-GB" dirty="0"/>
              <a:t>https://kleiputtenterhagen.be/news_items</a:t>
            </a:r>
          </a:p>
        </p:txBody>
      </p:sp>
      <p:sp>
        <p:nvSpPr>
          <p:cNvPr id="7" name="Tekstvak 6">
            <a:extLst>
              <a:ext uri="{FF2B5EF4-FFF2-40B4-BE49-F238E27FC236}">
                <a16:creationId xmlns:a16="http://schemas.microsoft.com/office/drawing/2014/main" id="{75F9A013-CA1E-2087-2886-F48A4E06F725}"/>
              </a:ext>
            </a:extLst>
          </p:cNvPr>
          <p:cNvSpPr txBox="1"/>
          <p:nvPr/>
        </p:nvSpPr>
        <p:spPr>
          <a:xfrm>
            <a:off x="535847" y="1720073"/>
            <a:ext cx="6599582" cy="2862322"/>
          </a:xfrm>
          <a:prstGeom prst="rect">
            <a:avLst/>
          </a:prstGeom>
          <a:noFill/>
        </p:spPr>
        <p:txBody>
          <a:bodyPr wrap="square" rtlCol="0">
            <a:spAutoFit/>
          </a:bodyPr>
          <a:lstStyle/>
          <a:p>
            <a:r>
              <a:rPr lang="nl-BE" sz="2000" dirty="0"/>
              <a:t>Wie maakt deel uit van de stuurgroep:</a:t>
            </a:r>
          </a:p>
          <a:p>
            <a:pPr marL="742950" lvl="1" indent="-285750">
              <a:buFont typeface="Arial" panose="020B0604020202020204" pitchFamily="34" charset="0"/>
              <a:buChar char="•"/>
            </a:pPr>
            <a:r>
              <a:rPr lang="nl-BE" sz="2000" dirty="0"/>
              <a:t>Provincie</a:t>
            </a:r>
          </a:p>
          <a:p>
            <a:pPr marL="742950" lvl="1" indent="-285750">
              <a:buFont typeface="Arial" panose="020B0604020202020204" pitchFamily="34" charset="0"/>
              <a:buChar char="•"/>
            </a:pPr>
            <a:r>
              <a:rPr lang="nl-BE" sz="2000" dirty="0"/>
              <a:t>De Vlaamse Waterweg</a:t>
            </a:r>
          </a:p>
          <a:p>
            <a:pPr marL="742950" lvl="1" indent="-285750">
              <a:buFont typeface="Arial" panose="020B0604020202020204" pitchFamily="34" charset="0"/>
              <a:buChar char="•"/>
            </a:pPr>
            <a:r>
              <a:rPr lang="nl-BE" sz="2000" dirty="0"/>
              <a:t>Gemeente Rumst</a:t>
            </a:r>
          </a:p>
          <a:p>
            <a:pPr marL="742950" lvl="1" indent="-285750">
              <a:buFont typeface="Arial" panose="020B0604020202020204" pitchFamily="34" charset="0"/>
              <a:buChar char="•"/>
            </a:pPr>
            <a:r>
              <a:rPr lang="nl-BE" sz="2000" dirty="0"/>
              <a:t>Gemeente Boom</a:t>
            </a:r>
          </a:p>
          <a:p>
            <a:pPr marL="742950" lvl="1" indent="-285750">
              <a:buFont typeface="Arial" panose="020B0604020202020204" pitchFamily="34" charset="0"/>
              <a:buChar char="•"/>
            </a:pPr>
            <a:r>
              <a:rPr lang="nl-BE" sz="2000" dirty="0" err="1"/>
              <a:t>Lantis</a:t>
            </a:r>
            <a:endParaRPr lang="nl-BE" sz="2000" dirty="0"/>
          </a:p>
          <a:p>
            <a:pPr marL="742950" lvl="1" indent="-285750">
              <a:buFont typeface="Arial" panose="020B0604020202020204" pitchFamily="34" charset="0"/>
              <a:buChar char="•"/>
            </a:pPr>
            <a:r>
              <a:rPr lang="nl-BE" sz="2000" dirty="0"/>
              <a:t>Na participatiemoment toegevoegd:</a:t>
            </a:r>
          </a:p>
          <a:p>
            <a:pPr marL="1200150" lvl="2" indent="-285750">
              <a:buFont typeface="Arial" panose="020B0604020202020204" pitchFamily="34" charset="0"/>
              <a:buChar char="•"/>
            </a:pPr>
            <a:r>
              <a:rPr lang="nl-BE" sz="2000" dirty="0"/>
              <a:t>Actief </a:t>
            </a:r>
            <a:r>
              <a:rPr lang="nl-BE" sz="2000" dirty="0" err="1"/>
              <a:t>Terhagen</a:t>
            </a:r>
            <a:endParaRPr lang="nl-BE" sz="2000" dirty="0"/>
          </a:p>
          <a:p>
            <a:pPr marL="1200150" lvl="2" indent="-285750">
              <a:buFont typeface="Arial" panose="020B0604020202020204" pitchFamily="34" charset="0"/>
              <a:buChar char="•"/>
            </a:pPr>
            <a:r>
              <a:rPr lang="nl-BE" sz="2000" dirty="0"/>
              <a:t>Wijkraad Bosstraat – Hoek - </a:t>
            </a:r>
            <a:r>
              <a:rPr lang="nl-BE" sz="2000" dirty="0" err="1"/>
              <a:t>Schomme</a:t>
            </a:r>
            <a:endParaRPr lang="en-GB" sz="2000" dirty="0"/>
          </a:p>
        </p:txBody>
      </p:sp>
      <p:sp>
        <p:nvSpPr>
          <p:cNvPr id="9" name="Tekstvak 8">
            <a:extLst>
              <a:ext uri="{FF2B5EF4-FFF2-40B4-BE49-F238E27FC236}">
                <a16:creationId xmlns:a16="http://schemas.microsoft.com/office/drawing/2014/main" id="{E90D4F62-56AF-4497-2C69-EDD617EF2929}"/>
              </a:ext>
            </a:extLst>
          </p:cNvPr>
          <p:cNvSpPr txBox="1"/>
          <p:nvPr/>
        </p:nvSpPr>
        <p:spPr>
          <a:xfrm>
            <a:off x="535847" y="4869208"/>
            <a:ext cx="5015540" cy="1200329"/>
          </a:xfrm>
          <a:prstGeom prst="rect">
            <a:avLst/>
          </a:prstGeom>
          <a:noFill/>
        </p:spPr>
        <p:txBody>
          <a:bodyPr wrap="none" rtlCol="0">
            <a:spAutoFit/>
          </a:bodyPr>
          <a:lstStyle/>
          <a:p>
            <a:r>
              <a:rPr lang="nl-BE" dirty="0"/>
              <a:t>Doel: </a:t>
            </a:r>
          </a:p>
          <a:p>
            <a:pPr marL="742950" lvl="1" indent="-285750">
              <a:buFont typeface="Arial" panose="020B0604020202020204" pitchFamily="34" charset="0"/>
              <a:buChar char="•"/>
            </a:pPr>
            <a:r>
              <a:rPr lang="nl-BE" dirty="0"/>
              <a:t>Maandelijkse rapportering stand van zaken.</a:t>
            </a:r>
          </a:p>
          <a:p>
            <a:pPr marL="742950" lvl="1" indent="-285750">
              <a:buFont typeface="Arial" panose="020B0604020202020204" pitchFamily="34" charset="0"/>
              <a:buChar char="•"/>
            </a:pPr>
            <a:r>
              <a:rPr lang="nl-BE" dirty="0"/>
              <a:t>Verdere planning.</a:t>
            </a:r>
          </a:p>
          <a:p>
            <a:pPr marL="742950" lvl="1" indent="-285750">
              <a:buFont typeface="Arial" panose="020B0604020202020204" pitchFamily="34" charset="0"/>
              <a:buChar char="•"/>
            </a:pPr>
            <a:r>
              <a:rPr lang="nl-BE" dirty="0"/>
              <a:t>Actiepunten. </a:t>
            </a:r>
            <a:endParaRPr lang="en-GB" dirty="0"/>
          </a:p>
        </p:txBody>
      </p:sp>
      <p:pic>
        <p:nvPicPr>
          <p:cNvPr id="11" name="Afbeelding 10">
            <a:extLst>
              <a:ext uri="{FF2B5EF4-FFF2-40B4-BE49-F238E27FC236}">
                <a16:creationId xmlns:a16="http://schemas.microsoft.com/office/drawing/2014/main" id="{9CF31834-5026-375E-2422-4E515CDBA12F}"/>
              </a:ext>
            </a:extLst>
          </p:cNvPr>
          <p:cNvPicPr>
            <a:picLocks noChangeAspect="1"/>
          </p:cNvPicPr>
          <p:nvPr/>
        </p:nvPicPr>
        <p:blipFill>
          <a:blip r:embed="rId3"/>
          <a:stretch>
            <a:fillRect/>
          </a:stretch>
        </p:blipFill>
        <p:spPr>
          <a:xfrm>
            <a:off x="7682182" y="1702392"/>
            <a:ext cx="4317765" cy="4531113"/>
          </a:xfrm>
          <a:prstGeom prst="rect">
            <a:avLst/>
          </a:prstGeom>
        </p:spPr>
      </p:pic>
    </p:spTree>
    <p:extLst>
      <p:ext uri="{BB962C8B-B14F-4D97-AF65-F5344CB8AC3E}">
        <p14:creationId xmlns:p14="http://schemas.microsoft.com/office/powerpoint/2010/main" val="1560615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333922" y="136525"/>
            <a:ext cx="4937242" cy="954107"/>
          </a:xfrm>
          <a:prstGeom prst="rect">
            <a:avLst/>
          </a:prstGeom>
          <a:solidFill>
            <a:schemeClr val="accent6">
              <a:lumMod val="20000"/>
              <a:lumOff val="80000"/>
            </a:schemeClr>
          </a:solidFill>
        </p:spPr>
        <p:txBody>
          <a:bodyPr wrap="square">
            <a:spAutoFit/>
          </a:bodyPr>
          <a:lstStyle/>
          <a:p>
            <a:pPr algn="ctr"/>
            <a:r>
              <a:rPr lang="en-GB" sz="2800" dirty="0"/>
              <a:t>4. Verondieping – </a:t>
            </a:r>
            <a:r>
              <a:rPr lang="en-GB" sz="2800" dirty="0" err="1"/>
              <a:t>Deelgebied</a:t>
            </a:r>
            <a:r>
              <a:rPr lang="en-GB" sz="2800" dirty="0"/>
              <a:t> 2</a:t>
            </a:r>
          </a:p>
          <a:p>
            <a:pPr algn="ctr"/>
            <a:r>
              <a:rPr lang="en-GB" sz="2800" dirty="0" err="1"/>
              <a:t>Stuurgroep</a:t>
            </a:r>
            <a:endParaRPr lang="en-GB" sz="28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7</a:t>
            </a:fld>
            <a:endParaRPr lang="en-GB"/>
          </a:p>
        </p:txBody>
      </p:sp>
      <p:sp>
        <p:nvSpPr>
          <p:cNvPr id="5" name="Tekstvak 4">
            <a:extLst>
              <a:ext uri="{FF2B5EF4-FFF2-40B4-BE49-F238E27FC236}">
                <a16:creationId xmlns:a16="http://schemas.microsoft.com/office/drawing/2014/main" id="{9C64C61B-CB2B-53A2-1710-617CEC43D891}"/>
              </a:ext>
            </a:extLst>
          </p:cNvPr>
          <p:cNvSpPr txBox="1"/>
          <p:nvPr/>
        </p:nvSpPr>
        <p:spPr>
          <a:xfrm>
            <a:off x="419852" y="1090632"/>
            <a:ext cx="11363981" cy="5232202"/>
          </a:xfrm>
          <a:prstGeom prst="rect">
            <a:avLst/>
          </a:prstGeom>
          <a:noFill/>
        </p:spPr>
        <p:txBody>
          <a:bodyPr wrap="square" rtlCol="0">
            <a:spAutoFit/>
          </a:bodyPr>
          <a:lstStyle/>
          <a:p>
            <a:pPr marL="342900" indent="-342900">
              <a:buAutoNum type="arabicPeriod"/>
            </a:pPr>
            <a:r>
              <a:rPr lang="nl-BE" sz="1400" dirty="0"/>
              <a:t>Regelmatige controles asbeststort (vnl. na storm)</a:t>
            </a:r>
          </a:p>
          <a:p>
            <a:pPr marL="800100" lvl="1" indent="-342900">
              <a:buFont typeface="Arial" panose="020B0604020202020204" pitchFamily="34" charset="0"/>
              <a:buChar char="•"/>
            </a:pPr>
            <a:r>
              <a:rPr lang="nl-BE" sz="1200" dirty="0"/>
              <a:t>9/05/22: Halfjaarlijkse controle bodemsaneringsdeskundige, VWW en OVAM.</a:t>
            </a:r>
          </a:p>
          <a:p>
            <a:pPr marL="800100" lvl="1" indent="-342900">
              <a:buFont typeface="Arial" panose="020B0604020202020204" pitchFamily="34" charset="0"/>
              <a:buChar char="•"/>
            </a:pPr>
            <a:r>
              <a:rPr lang="nl-BE" sz="1200" i="1" dirty="0"/>
              <a:t>Volledigheidshalve: alle ingepakte asbestsecties zijn inderdaad nog degelijk afgedekt. Er zijn wel – zoals steeds gesteld - op niet toegankelijke plaatsen </a:t>
            </a:r>
            <a:r>
              <a:rPr lang="nl-BE" sz="1200" i="1" dirty="0" err="1"/>
              <a:t>dagzomende</a:t>
            </a:r>
            <a:r>
              <a:rPr lang="nl-BE" sz="1200" i="1" dirty="0"/>
              <a:t> asbestresten. Maar daarvan stelde de bodemsaneringsdeskundige voorheen reeds vast dat ze geen gevaar vormden voor de volksgezondheid mits deze plaatsen niet betreden worden. </a:t>
            </a:r>
            <a:endParaRPr lang="nl-BE" sz="1200" dirty="0"/>
          </a:p>
          <a:p>
            <a:pPr marL="342900" indent="-342900">
              <a:buAutoNum type="arabicPeriod"/>
            </a:pPr>
            <a:r>
              <a:rPr lang="nl-BE" sz="1400" dirty="0"/>
              <a:t>Openbaar onderzoek omgevingsvergunning: 25/11/21 – 24/12/21:    Rumst: 1019 bezwaren,  Boom:  857 bezwaren</a:t>
            </a:r>
          </a:p>
          <a:p>
            <a:pPr marL="342900" indent="-342900">
              <a:buFontTx/>
              <a:buAutoNum type="arabicPeriod"/>
            </a:pPr>
            <a:r>
              <a:rPr lang="nl-BE" sz="1400" dirty="0" err="1"/>
              <a:t>BodemSaneringsProject</a:t>
            </a:r>
            <a:r>
              <a:rPr lang="nl-BE" sz="1400" dirty="0"/>
              <a:t> als volledig en ontvankelijk verklaard door OVAM  (28/02/22).</a:t>
            </a:r>
          </a:p>
          <a:p>
            <a:pPr marL="342900" indent="-342900">
              <a:buAutoNum type="arabicPeriod"/>
            </a:pPr>
            <a:r>
              <a:rPr lang="nl-BE" sz="1400" dirty="0"/>
              <a:t>Aanpassing boscompensatie: basisdossier vermeld 38,03ha, volgens ANB: 44,68ha   (16/03/22)</a:t>
            </a:r>
          </a:p>
          <a:p>
            <a:pPr marL="800100" lvl="1" indent="-342900">
              <a:buFont typeface="Arial" panose="020B0604020202020204" pitchFamily="34" charset="0"/>
              <a:buChar char="•"/>
            </a:pPr>
            <a:r>
              <a:rPr lang="nl-BE" sz="1200" dirty="0"/>
              <a:t>Beslissing minister:</a:t>
            </a:r>
          </a:p>
          <a:p>
            <a:pPr marL="1257300" lvl="2" indent="-342900">
              <a:buFont typeface="Arial" panose="020B0604020202020204" pitchFamily="34" charset="0"/>
              <a:buChar char="•"/>
            </a:pPr>
            <a:r>
              <a:rPr lang="nl-BE" sz="1200" dirty="0"/>
              <a:t>Administratieve lus.</a:t>
            </a:r>
          </a:p>
          <a:p>
            <a:pPr marL="1257300" lvl="2" indent="-342900">
              <a:buFont typeface="Arial" panose="020B0604020202020204" pitchFamily="34" charset="0"/>
              <a:buChar char="•"/>
            </a:pPr>
            <a:r>
              <a:rPr lang="nl-BE" sz="1200" dirty="0"/>
              <a:t>Hernieuwd openbaar onderzoek omgevingsvergunning </a:t>
            </a:r>
            <a:r>
              <a:rPr lang="nl-BE" sz="1200" dirty="0" err="1"/>
              <a:t>owv</a:t>
            </a:r>
            <a:r>
              <a:rPr lang="nl-BE" sz="1200" dirty="0"/>
              <a:t>. toegevoegde boscompensatie.</a:t>
            </a:r>
          </a:p>
          <a:p>
            <a:pPr marL="342900" indent="-342900">
              <a:buFont typeface="+mj-lt"/>
              <a:buAutoNum type="arabicPeriod"/>
            </a:pPr>
            <a:r>
              <a:rPr lang="nl-BE" sz="1400" dirty="0"/>
              <a:t>Omgevingsvergunning werd toegekend op 18 mei 2022  </a:t>
            </a:r>
            <a:r>
              <a:rPr lang="nl-BE" sz="1200" dirty="0"/>
              <a:t>(getekend op 13/05/2022)</a:t>
            </a:r>
            <a:r>
              <a:rPr lang="nl-BE" sz="1400" dirty="0"/>
              <a:t>.</a:t>
            </a:r>
          </a:p>
          <a:p>
            <a:pPr marL="342900" indent="-342900">
              <a:buFont typeface="+mj-lt"/>
              <a:buAutoNum type="arabicPeriod"/>
            </a:pPr>
            <a:r>
              <a:rPr lang="nl-BE" sz="1400" dirty="0"/>
              <a:t>Aanvulling BSP (bijlage bij OMV gevoegd BSP) betreft “Modellering zetting, stabiliteit en biogas”.</a:t>
            </a:r>
          </a:p>
          <a:p>
            <a:pPr marL="800100" lvl="1" indent="-342900">
              <a:buFont typeface="+mj-lt"/>
              <a:buAutoNum type="arabicPeriod"/>
            </a:pPr>
            <a:r>
              <a:rPr lang="nl-BE" sz="1200" dirty="0"/>
              <a:t>Afpompen </a:t>
            </a:r>
            <a:r>
              <a:rPr lang="nl-BE" sz="1200" dirty="0" err="1"/>
              <a:t>percolaat</a:t>
            </a:r>
            <a:r>
              <a:rPr lang="nl-BE" sz="1200" dirty="0"/>
              <a:t> (20000m³ dient vergund).</a:t>
            </a:r>
          </a:p>
          <a:p>
            <a:pPr marL="342900" indent="-342900">
              <a:buFont typeface="+mj-lt"/>
              <a:buAutoNum type="arabicPeriod"/>
            </a:pPr>
            <a:r>
              <a:rPr lang="nl-BE" sz="1400" dirty="0"/>
              <a:t>OO BSP omwille van onttrekking van </a:t>
            </a:r>
            <a:r>
              <a:rPr lang="nl-BE" sz="1400" dirty="0" err="1"/>
              <a:t>percolaat</a:t>
            </a:r>
            <a:r>
              <a:rPr lang="nl-BE" sz="1400" dirty="0"/>
              <a:t>: Enkel in Rumst (11/03 – 10/04/22)</a:t>
            </a:r>
          </a:p>
          <a:p>
            <a:pPr marL="800100" lvl="1" indent="-342900">
              <a:buFont typeface="+mj-lt"/>
              <a:buAutoNum type="arabicPeriod"/>
            </a:pPr>
            <a:r>
              <a:rPr lang="nl-BE" sz="1200" dirty="0"/>
              <a:t>OVAM opteert ervoor om een nieuw openbaar onderzoek te organiseren van het BSP Kleiputten </a:t>
            </a:r>
            <a:r>
              <a:rPr lang="nl-BE" sz="1200" dirty="0" err="1"/>
              <a:t>Terhagen</a:t>
            </a:r>
            <a:r>
              <a:rPr lang="nl-BE" sz="1200" dirty="0"/>
              <a:t>, en dit zowel in Boom als in Rumst.</a:t>
            </a:r>
          </a:p>
          <a:p>
            <a:pPr marL="800100" lvl="1" indent="-342900">
              <a:buFont typeface="+mj-lt"/>
              <a:buAutoNum type="arabicPeriod"/>
            </a:pPr>
            <a:r>
              <a:rPr lang="nl-BE" sz="1200" dirty="0"/>
              <a:t>OO BSP  Bezwaarschriften:  Rumst: 231    Boom: 367</a:t>
            </a:r>
            <a:endParaRPr lang="nl-BE" sz="1400" dirty="0"/>
          </a:p>
          <a:p>
            <a:pPr marL="342900" indent="-342900">
              <a:buAutoNum type="arabicPeriod"/>
            </a:pPr>
            <a:r>
              <a:rPr lang="nl-BE" sz="1400" dirty="0"/>
              <a:t>Beroep aangetekend tegen omgevingsvergunning door 3 partijen:</a:t>
            </a:r>
          </a:p>
          <a:p>
            <a:pPr marL="800100" lvl="1" indent="-342900">
              <a:buAutoNum type="arabicPeriod"/>
            </a:pPr>
            <a:r>
              <a:rPr lang="nl-BE" sz="1400" dirty="0" err="1"/>
              <a:t>v.z.w</a:t>
            </a:r>
            <a:r>
              <a:rPr lang="nl-BE" sz="1400" dirty="0"/>
              <a:t>. Aktiegroep Leefmilieu </a:t>
            </a:r>
            <a:r>
              <a:rPr lang="nl-BE" sz="1400" dirty="0" err="1"/>
              <a:t>Rupelstreek</a:t>
            </a:r>
            <a:r>
              <a:rPr lang="nl-BE" sz="1400" dirty="0"/>
              <a:t>   (ALF)</a:t>
            </a:r>
          </a:p>
          <a:p>
            <a:pPr marL="800100" lvl="1" indent="-342900">
              <a:buAutoNum type="arabicPeriod"/>
            </a:pPr>
            <a:r>
              <a:rPr lang="nl-BE" sz="1400" dirty="0" err="1"/>
              <a:t>v.z.w</a:t>
            </a:r>
            <a:r>
              <a:rPr lang="nl-BE" sz="1400" dirty="0"/>
              <a:t>. Red onze Kleiputten   (</a:t>
            </a:r>
            <a:r>
              <a:rPr lang="nl-BE" sz="1400" dirty="0" err="1"/>
              <a:t>RoK</a:t>
            </a:r>
            <a:r>
              <a:rPr lang="nl-BE" sz="1400" dirty="0"/>
              <a:t>)</a:t>
            </a:r>
          </a:p>
          <a:p>
            <a:pPr marL="800100" lvl="1" indent="-342900">
              <a:buAutoNum type="arabicPeriod"/>
            </a:pPr>
            <a:r>
              <a:rPr lang="nl-BE" sz="1400" dirty="0" err="1"/>
              <a:t>v.z.w</a:t>
            </a:r>
            <a:r>
              <a:rPr lang="nl-BE" sz="1400" dirty="0"/>
              <a:t>. Koninklijke Maatschappij De Lustige Vissers</a:t>
            </a:r>
          </a:p>
          <a:p>
            <a:pPr marL="342900" indent="-342900">
              <a:buAutoNum type="arabicPeriod"/>
            </a:pPr>
            <a:r>
              <a:rPr lang="nl-BE" sz="1400" dirty="0"/>
              <a:t>Er werden schriftelijke uiteenzettingen bij tussenkomst ingediend door de Provincie Antwerpen (GD&amp;A advocaten), De Vlaamse Waterweg (GSJ Advocaten), de gemeente Rumst (</a:t>
            </a:r>
            <a:r>
              <a:rPr lang="nl-BE" sz="1400" dirty="0" err="1"/>
              <a:t>Rasschaert</a:t>
            </a:r>
            <a:r>
              <a:rPr lang="nl-BE" sz="1400" dirty="0"/>
              <a:t> advocaten) en de gemeente Boom (Beelen advocaten).</a:t>
            </a:r>
          </a:p>
          <a:p>
            <a:pPr marL="342900" indent="-342900">
              <a:buAutoNum type="arabicPeriod"/>
            </a:pPr>
            <a:r>
              <a:rPr lang="nl-BE" sz="1400" dirty="0"/>
              <a:t>Pompproeven (27 juni)</a:t>
            </a:r>
          </a:p>
          <a:p>
            <a:pPr marL="342900" indent="-342900">
              <a:buAutoNum type="arabicPeriod"/>
            </a:pPr>
            <a:endParaRPr lang="en-GB" dirty="0"/>
          </a:p>
        </p:txBody>
      </p:sp>
    </p:spTree>
    <p:extLst>
      <p:ext uri="{BB962C8B-B14F-4D97-AF65-F5344CB8AC3E}">
        <p14:creationId xmlns:p14="http://schemas.microsoft.com/office/powerpoint/2010/main" val="747934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3333922" y="136525"/>
            <a:ext cx="4937242" cy="954107"/>
          </a:xfrm>
          <a:prstGeom prst="rect">
            <a:avLst/>
          </a:prstGeom>
          <a:solidFill>
            <a:schemeClr val="accent6">
              <a:lumMod val="20000"/>
              <a:lumOff val="80000"/>
            </a:schemeClr>
          </a:solidFill>
        </p:spPr>
        <p:txBody>
          <a:bodyPr wrap="square">
            <a:spAutoFit/>
          </a:bodyPr>
          <a:lstStyle/>
          <a:p>
            <a:pPr algn="ctr"/>
            <a:r>
              <a:rPr lang="en-GB" sz="2800" dirty="0"/>
              <a:t>4. Verondieping – </a:t>
            </a:r>
            <a:r>
              <a:rPr lang="en-GB" sz="2800" dirty="0" err="1"/>
              <a:t>Deelgebied</a:t>
            </a:r>
            <a:r>
              <a:rPr lang="en-GB" sz="2800" dirty="0"/>
              <a:t> 2</a:t>
            </a:r>
          </a:p>
          <a:p>
            <a:pPr algn="ctr"/>
            <a:r>
              <a:rPr lang="en-GB" sz="2800" dirty="0" err="1"/>
              <a:t>Stuurgroep</a:t>
            </a:r>
            <a:endParaRPr lang="en-GB" sz="2800" dirty="0"/>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8</a:t>
            </a:fld>
            <a:endParaRPr lang="en-GB"/>
          </a:p>
        </p:txBody>
      </p:sp>
      <p:pic>
        <p:nvPicPr>
          <p:cNvPr id="9" name="Afbeelding 8">
            <a:extLst>
              <a:ext uri="{FF2B5EF4-FFF2-40B4-BE49-F238E27FC236}">
                <a16:creationId xmlns:a16="http://schemas.microsoft.com/office/drawing/2014/main" id="{504028A6-5286-EB3C-65BB-89C22674404D}"/>
              </a:ext>
            </a:extLst>
          </p:cNvPr>
          <p:cNvPicPr>
            <a:picLocks noChangeAspect="1"/>
          </p:cNvPicPr>
          <p:nvPr/>
        </p:nvPicPr>
        <p:blipFill>
          <a:blip r:embed="rId3"/>
          <a:stretch>
            <a:fillRect/>
          </a:stretch>
        </p:blipFill>
        <p:spPr>
          <a:xfrm>
            <a:off x="1963972" y="1198249"/>
            <a:ext cx="8449089" cy="5546447"/>
          </a:xfrm>
          <a:prstGeom prst="rect">
            <a:avLst/>
          </a:prstGeom>
        </p:spPr>
      </p:pic>
    </p:spTree>
    <p:extLst>
      <p:ext uri="{BB962C8B-B14F-4D97-AF65-F5344CB8AC3E}">
        <p14:creationId xmlns:p14="http://schemas.microsoft.com/office/powerpoint/2010/main" val="357943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D877902-6996-4AE7-BA24-AE2E3BE1BC2A}"/>
              </a:ext>
            </a:extLst>
          </p:cNvPr>
          <p:cNvSpPr txBox="1"/>
          <p:nvPr/>
        </p:nvSpPr>
        <p:spPr>
          <a:xfrm>
            <a:off x="2593572" y="136525"/>
            <a:ext cx="5644342" cy="954107"/>
          </a:xfrm>
          <a:prstGeom prst="rect">
            <a:avLst/>
          </a:prstGeom>
          <a:solidFill>
            <a:schemeClr val="accent6">
              <a:lumMod val="20000"/>
              <a:lumOff val="80000"/>
            </a:schemeClr>
          </a:solidFill>
        </p:spPr>
        <p:txBody>
          <a:bodyPr wrap="square">
            <a:spAutoFit/>
          </a:bodyPr>
          <a:lstStyle/>
          <a:p>
            <a:pPr algn="ctr"/>
            <a:r>
              <a:rPr lang="en-GB" sz="2800" dirty="0"/>
              <a:t>4. Verondieping – </a:t>
            </a:r>
            <a:r>
              <a:rPr lang="en-GB" sz="2800" dirty="0" err="1"/>
              <a:t>Deelgebied</a:t>
            </a:r>
            <a:r>
              <a:rPr lang="en-GB" sz="2800" dirty="0"/>
              <a:t> 2</a:t>
            </a:r>
          </a:p>
          <a:p>
            <a:pPr algn="ctr"/>
            <a:r>
              <a:rPr lang="en-GB" sz="2800" dirty="0"/>
              <a:t>RoK</a:t>
            </a:r>
          </a:p>
        </p:txBody>
      </p:sp>
      <p:pic>
        <p:nvPicPr>
          <p:cNvPr id="4" name="Afbeelding 3">
            <a:extLst>
              <a:ext uri="{FF2B5EF4-FFF2-40B4-BE49-F238E27FC236}">
                <a16:creationId xmlns:a16="http://schemas.microsoft.com/office/drawing/2014/main" id="{42FBA9F8-4239-4FBC-942A-52D5BD9543AA}"/>
              </a:ext>
            </a:extLst>
          </p:cNvPr>
          <p:cNvPicPr>
            <a:picLocks noChangeAspect="1"/>
          </p:cNvPicPr>
          <p:nvPr/>
        </p:nvPicPr>
        <p:blipFill>
          <a:blip r:embed="rId2"/>
          <a:stretch>
            <a:fillRect/>
          </a:stretch>
        </p:blipFill>
        <p:spPr>
          <a:xfrm>
            <a:off x="10802269" y="91600"/>
            <a:ext cx="1318134" cy="1106649"/>
          </a:xfrm>
          <a:prstGeom prst="rect">
            <a:avLst/>
          </a:prstGeom>
        </p:spPr>
      </p:pic>
      <p:sp>
        <p:nvSpPr>
          <p:cNvPr id="2" name="Tijdelijke aanduiding voor voettekst 1">
            <a:extLst>
              <a:ext uri="{FF2B5EF4-FFF2-40B4-BE49-F238E27FC236}">
                <a16:creationId xmlns:a16="http://schemas.microsoft.com/office/drawing/2014/main" id="{824AE468-F251-4C90-B3FF-78DDA2C52A57}"/>
              </a:ext>
            </a:extLst>
          </p:cNvPr>
          <p:cNvSpPr>
            <a:spLocks noGrp="1"/>
          </p:cNvSpPr>
          <p:nvPr>
            <p:ph type="ftr" sz="quarter" idx="11"/>
          </p:nvPr>
        </p:nvSpPr>
        <p:spPr/>
        <p:txBody>
          <a:bodyPr/>
          <a:lstStyle/>
          <a:p>
            <a:r>
              <a:rPr lang="en-GB"/>
              <a:t>Wijkraad  20221012</a:t>
            </a:r>
          </a:p>
        </p:txBody>
      </p:sp>
      <p:sp>
        <p:nvSpPr>
          <p:cNvPr id="3" name="Tijdelijke aanduiding voor dianummer 2">
            <a:extLst>
              <a:ext uri="{FF2B5EF4-FFF2-40B4-BE49-F238E27FC236}">
                <a16:creationId xmlns:a16="http://schemas.microsoft.com/office/drawing/2014/main" id="{F6F24AE6-286F-4D5E-92F9-1E37C86FB198}"/>
              </a:ext>
            </a:extLst>
          </p:cNvPr>
          <p:cNvSpPr>
            <a:spLocks noGrp="1"/>
          </p:cNvSpPr>
          <p:nvPr>
            <p:ph type="sldNum" sz="quarter" idx="12"/>
          </p:nvPr>
        </p:nvSpPr>
        <p:spPr/>
        <p:txBody>
          <a:bodyPr/>
          <a:lstStyle/>
          <a:p>
            <a:fld id="{5C861B52-6C39-4371-97D6-ECED89FE9389}" type="slidenum">
              <a:rPr lang="en-GB" smtClean="0"/>
              <a:t>9</a:t>
            </a:fld>
            <a:endParaRPr lang="en-GB"/>
          </a:p>
        </p:txBody>
      </p:sp>
      <p:sp>
        <p:nvSpPr>
          <p:cNvPr id="8" name="Tekstvak 7">
            <a:extLst>
              <a:ext uri="{FF2B5EF4-FFF2-40B4-BE49-F238E27FC236}">
                <a16:creationId xmlns:a16="http://schemas.microsoft.com/office/drawing/2014/main" id="{9C4326CA-446E-2C37-74B9-912B04BC69CB}"/>
              </a:ext>
            </a:extLst>
          </p:cNvPr>
          <p:cNvSpPr txBox="1"/>
          <p:nvPr/>
        </p:nvSpPr>
        <p:spPr>
          <a:xfrm>
            <a:off x="3260557" y="1190619"/>
            <a:ext cx="6094854" cy="369332"/>
          </a:xfrm>
          <a:prstGeom prst="rect">
            <a:avLst/>
          </a:prstGeom>
          <a:noFill/>
        </p:spPr>
        <p:txBody>
          <a:bodyPr wrap="square">
            <a:spAutoFit/>
          </a:bodyPr>
          <a:lstStyle/>
          <a:p>
            <a:r>
              <a:rPr lang="en-GB" dirty="0"/>
              <a:t>https://www.redonzekleiputten.be/</a:t>
            </a:r>
          </a:p>
        </p:txBody>
      </p:sp>
      <p:pic>
        <p:nvPicPr>
          <p:cNvPr id="10" name="Afbeelding 9">
            <a:extLst>
              <a:ext uri="{FF2B5EF4-FFF2-40B4-BE49-F238E27FC236}">
                <a16:creationId xmlns:a16="http://schemas.microsoft.com/office/drawing/2014/main" id="{00B804EA-1AED-68AB-1D29-856AB00DD377}"/>
              </a:ext>
            </a:extLst>
          </p:cNvPr>
          <p:cNvPicPr>
            <a:picLocks noChangeAspect="1"/>
          </p:cNvPicPr>
          <p:nvPr/>
        </p:nvPicPr>
        <p:blipFill>
          <a:blip r:embed="rId3"/>
          <a:stretch>
            <a:fillRect/>
          </a:stretch>
        </p:blipFill>
        <p:spPr>
          <a:xfrm>
            <a:off x="458345" y="1659938"/>
            <a:ext cx="7600544" cy="3805836"/>
          </a:xfrm>
          <a:prstGeom prst="rect">
            <a:avLst/>
          </a:prstGeom>
        </p:spPr>
      </p:pic>
      <p:pic>
        <p:nvPicPr>
          <p:cNvPr id="12" name="Afbeelding 11">
            <a:extLst>
              <a:ext uri="{FF2B5EF4-FFF2-40B4-BE49-F238E27FC236}">
                <a16:creationId xmlns:a16="http://schemas.microsoft.com/office/drawing/2014/main" id="{7EC131FA-0503-2AB3-8605-24461935DBBD}"/>
              </a:ext>
            </a:extLst>
          </p:cNvPr>
          <p:cNvPicPr>
            <a:picLocks noChangeAspect="1"/>
          </p:cNvPicPr>
          <p:nvPr/>
        </p:nvPicPr>
        <p:blipFill>
          <a:blip r:embed="rId4"/>
          <a:stretch>
            <a:fillRect/>
          </a:stretch>
        </p:blipFill>
        <p:spPr>
          <a:xfrm>
            <a:off x="8153400" y="3142013"/>
            <a:ext cx="3418318" cy="2323761"/>
          </a:xfrm>
          <a:prstGeom prst="rect">
            <a:avLst/>
          </a:prstGeom>
        </p:spPr>
      </p:pic>
    </p:spTree>
    <p:extLst>
      <p:ext uri="{BB962C8B-B14F-4D97-AF65-F5344CB8AC3E}">
        <p14:creationId xmlns:p14="http://schemas.microsoft.com/office/powerpoint/2010/main" val="378418035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2760</Words>
  <Application>Microsoft Office PowerPoint</Application>
  <PresentationFormat>Breedbeeld</PresentationFormat>
  <Paragraphs>369</Paragraphs>
  <Slides>37</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37</vt:i4>
      </vt:variant>
    </vt:vector>
  </HeadingPairs>
  <TitlesOfParts>
    <vt:vector size="45" baseType="lpstr">
      <vt:lpstr>Arial</vt:lpstr>
      <vt:lpstr>Calibri</vt:lpstr>
      <vt:lpstr>Calibri Light</vt:lpstr>
      <vt:lpstr>Courier New</vt:lpstr>
      <vt:lpstr>Symbol</vt:lpstr>
      <vt:lpstr>Times New Roman</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Sloeber77 Duke77</dc:creator>
  <cp:lastModifiedBy>Sloeber77 Duke77</cp:lastModifiedBy>
  <cp:revision>131</cp:revision>
  <cp:lastPrinted>2021-10-19T14:22:19Z</cp:lastPrinted>
  <dcterms:created xsi:type="dcterms:W3CDTF">2021-09-19T16:19:18Z</dcterms:created>
  <dcterms:modified xsi:type="dcterms:W3CDTF">2022-12-23T14:36:29Z</dcterms:modified>
</cp:coreProperties>
</file>